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0" r:id="rId3"/>
    <p:sldId id="275" r:id="rId4"/>
    <p:sldId id="325" r:id="rId5"/>
    <p:sldId id="324" r:id="rId6"/>
    <p:sldId id="326" r:id="rId7"/>
    <p:sldId id="327" r:id="rId8"/>
    <p:sldId id="300" r:id="rId9"/>
    <p:sldId id="277" r:id="rId10"/>
    <p:sldId id="278" r:id="rId11"/>
    <p:sldId id="279" r:id="rId12"/>
    <p:sldId id="280" r:id="rId13"/>
    <p:sldId id="281" r:id="rId14"/>
    <p:sldId id="283" r:id="rId15"/>
    <p:sldId id="288" r:id="rId16"/>
    <p:sldId id="284" r:id="rId17"/>
    <p:sldId id="289" r:id="rId18"/>
    <p:sldId id="285" r:id="rId19"/>
    <p:sldId id="286" r:id="rId20"/>
    <p:sldId id="290" r:id="rId21"/>
    <p:sldId id="291" r:id="rId22"/>
    <p:sldId id="292" r:id="rId23"/>
    <p:sldId id="293" r:id="rId24"/>
    <p:sldId id="299" r:id="rId25"/>
    <p:sldId id="295" r:id="rId26"/>
    <p:sldId id="296" r:id="rId27"/>
    <p:sldId id="297" r:id="rId28"/>
    <p:sldId id="302" r:id="rId29"/>
    <p:sldId id="301" r:id="rId30"/>
    <p:sldId id="306" r:id="rId31"/>
    <p:sldId id="298" r:id="rId32"/>
    <p:sldId id="303" r:id="rId33"/>
    <p:sldId id="307" r:id="rId34"/>
    <p:sldId id="308" r:id="rId35"/>
    <p:sldId id="314" r:id="rId36"/>
    <p:sldId id="309" r:id="rId37"/>
    <p:sldId id="304" r:id="rId38"/>
    <p:sldId id="305" r:id="rId39"/>
    <p:sldId id="310" r:id="rId40"/>
    <p:sldId id="313" r:id="rId41"/>
    <p:sldId id="311" r:id="rId42"/>
    <p:sldId id="316" r:id="rId43"/>
    <p:sldId id="317" r:id="rId44"/>
    <p:sldId id="318" r:id="rId45"/>
    <p:sldId id="320" r:id="rId46"/>
    <p:sldId id="321" r:id="rId47"/>
    <p:sldId id="276" r:id="rId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p:cViewPr varScale="1">
        <p:scale>
          <a:sx n="120" d="100"/>
          <a:sy n="120" d="100"/>
        </p:scale>
        <p:origin x="120"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DAA1CE-5068-42A5-B986-448A3B541681}" type="doc">
      <dgm:prSet loTypeId="urn:microsoft.com/office/officeart/2005/8/layout/hProcess7" loCatId="process" qsTypeId="urn:microsoft.com/office/officeart/2005/8/quickstyle/3d2" qsCatId="3D" csTypeId="urn:microsoft.com/office/officeart/2005/8/colors/accent0_3" csCatId="mainScheme" phldr="1"/>
      <dgm:spPr/>
      <dgm:t>
        <a:bodyPr/>
        <a:lstStyle/>
        <a:p>
          <a:endParaRPr lang="fr-FR"/>
        </a:p>
      </dgm:t>
    </dgm:pt>
    <dgm:pt modelId="{5AE1CEBD-00A3-48A9-AA83-CCF3FC35F52A}">
      <dgm:prSet phldrT="[Texte]" custT="1"/>
      <dgm:spPr/>
      <dgm:t>
        <a:bodyPr/>
        <a:lstStyle/>
        <a:p>
          <a:r>
            <a:rPr lang="fr-FR" sz="2400" b="1" u="sng" dirty="0"/>
            <a:t>TD</a:t>
          </a:r>
        </a:p>
      </dgm:t>
    </dgm:pt>
    <dgm:pt modelId="{312CA540-409C-489C-B321-F29F09861442}" type="parTrans" cxnId="{F661D8A0-A7AF-40F3-A76C-11AAE1BB2F81}">
      <dgm:prSet/>
      <dgm:spPr/>
      <dgm:t>
        <a:bodyPr/>
        <a:lstStyle/>
        <a:p>
          <a:endParaRPr lang="fr-FR"/>
        </a:p>
      </dgm:t>
    </dgm:pt>
    <dgm:pt modelId="{0A98AF33-903E-4821-9A46-2E358490A32D}" type="sibTrans" cxnId="{F661D8A0-A7AF-40F3-A76C-11AAE1BB2F81}">
      <dgm:prSet/>
      <dgm:spPr/>
      <dgm:t>
        <a:bodyPr/>
        <a:lstStyle/>
        <a:p>
          <a:endParaRPr lang="fr-FR"/>
        </a:p>
      </dgm:t>
    </dgm:pt>
    <dgm:pt modelId="{B3CCFB50-090C-468E-AC4A-09C4AA7A0036}">
      <dgm:prSet phldrT="[Texte]"/>
      <dgm:spPr/>
      <dgm:t>
        <a:bodyPr/>
        <a:lstStyle/>
        <a:p>
          <a:r>
            <a:rPr lang="fr-FR" dirty="0"/>
            <a:t>2h</a:t>
          </a:r>
        </a:p>
      </dgm:t>
    </dgm:pt>
    <dgm:pt modelId="{BBECAED1-7F3F-4E4C-B91F-D53BDD94BA84}" type="parTrans" cxnId="{C634657C-D1CE-4DCE-8D9F-A991D2145A75}">
      <dgm:prSet/>
      <dgm:spPr/>
      <dgm:t>
        <a:bodyPr/>
        <a:lstStyle/>
        <a:p>
          <a:endParaRPr lang="fr-FR"/>
        </a:p>
      </dgm:t>
    </dgm:pt>
    <dgm:pt modelId="{BD3B6F96-C7F0-49A0-B1E2-421A0688BDAF}" type="sibTrans" cxnId="{C634657C-D1CE-4DCE-8D9F-A991D2145A75}">
      <dgm:prSet/>
      <dgm:spPr/>
      <dgm:t>
        <a:bodyPr/>
        <a:lstStyle/>
        <a:p>
          <a:endParaRPr lang="fr-FR"/>
        </a:p>
      </dgm:t>
    </dgm:pt>
    <dgm:pt modelId="{C054618F-7553-4867-97AD-E34F041BFE28}">
      <dgm:prSet phldrT="[Texte]"/>
      <dgm:spPr/>
      <dgm:t>
        <a:bodyPr/>
        <a:lstStyle/>
        <a:p>
          <a:r>
            <a:rPr lang="fr-FR" dirty="0"/>
            <a:t>En groupe TD</a:t>
          </a:r>
        </a:p>
        <a:p>
          <a:endParaRPr lang="fr-FR" dirty="0"/>
        </a:p>
      </dgm:t>
    </dgm:pt>
    <dgm:pt modelId="{B08FF52E-5811-4272-9036-AEB5DA2577DF}" type="parTrans" cxnId="{7747F966-099C-4C36-90FD-28C3C0ED8CE6}">
      <dgm:prSet/>
      <dgm:spPr/>
      <dgm:t>
        <a:bodyPr/>
        <a:lstStyle/>
        <a:p>
          <a:endParaRPr lang="fr-FR"/>
        </a:p>
      </dgm:t>
    </dgm:pt>
    <dgm:pt modelId="{0662B7F6-5459-4E45-9828-1F4F0BA02D69}" type="sibTrans" cxnId="{7747F966-099C-4C36-90FD-28C3C0ED8CE6}">
      <dgm:prSet/>
      <dgm:spPr/>
      <dgm:t>
        <a:bodyPr/>
        <a:lstStyle/>
        <a:p>
          <a:endParaRPr lang="fr-FR"/>
        </a:p>
      </dgm:t>
    </dgm:pt>
    <dgm:pt modelId="{7AFDAD60-9812-49D3-AB2B-E44949099741}">
      <dgm:prSet phldrT="[Texte]" custT="1"/>
      <dgm:spPr/>
      <dgm:t>
        <a:bodyPr/>
        <a:lstStyle/>
        <a:p>
          <a:r>
            <a:rPr lang="fr-FR" sz="2400" b="1" u="sng" dirty="0"/>
            <a:t>TP découverte </a:t>
          </a:r>
        </a:p>
      </dgm:t>
    </dgm:pt>
    <dgm:pt modelId="{713F6CBB-9EC4-4B83-80CD-F7E4919EFD23}" type="parTrans" cxnId="{865F7E31-3571-4C62-A8AC-EB1CA3B26D36}">
      <dgm:prSet/>
      <dgm:spPr/>
      <dgm:t>
        <a:bodyPr/>
        <a:lstStyle/>
        <a:p>
          <a:endParaRPr lang="fr-FR"/>
        </a:p>
      </dgm:t>
    </dgm:pt>
    <dgm:pt modelId="{EC8F9326-6C2D-4816-B338-0FDAF83C133C}" type="sibTrans" cxnId="{865F7E31-3571-4C62-A8AC-EB1CA3B26D36}">
      <dgm:prSet/>
      <dgm:spPr/>
      <dgm:t>
        <a:bodyPr/>
        <a:lstStyle/>
        <a:p>
          <a:endParaRPr lang="fr-FR"/>
        </a:p>
      </dgm:t>
    </dgm:pt>
    <dgm:pt modelId="{CBCC79A8-C6FE-424C-B346-B2185CABB9E3}">
      <dgm:prSet phldrT="[Texte]"/>
      <dgm:spPr/>
      <dgm:t>
        <a:bodyPr/>
        <a:lstStyle/>
        <a:p>
          <a:r>
            <a:rPr lang="fr-FR" dirty="0"/>
            <a:t>2x4h</a:t>
          </a:r>
        </a:p>
      </dgm:t>
    </dgm:pt>
    <dgm:pt modelId="{F41DBBEE-479E-4639-BE27-06EBEE07AFE0}" type="parTrans" cxnId="{AF30C292-A5C6-42B8-A84C-10E64546EEB1}">
      <dgm:prSet/>
      <dgm:spPr/>
      <dgm:t>
        <a:bodyPr/>
        <a:lstStyle/>
        <a:p>
          <a:endParaRPr lang="fr-FR"/>
        </a:p>
      </dgm:t>
    </dgm:pt>
    <dgm:pt modelId="{4E7B75D9-B5CC-4A25-BC82-14951BC4DB15}" type="sibTrans" cxnId="{AF30C292-A5C6-42B8-A84C-10E64546EEB1}">
      <dgm:prSet/>
      <dgm:spPr/>
      <dgm:t>
        <a:bodyPr/>
        <a:lstStyle/>
        <a:p>
          <a:endParaRPr lang="fr-FR"/>
        </a:p>
      </dgm:t>
    </dgm:pt>
    <dgm:pt modelId="{1C00981A-49DA-422E-9EC0-D57EBC86B320}">
      <dgm:prSet phldrT="[Texte]"/>
      <dgm:spPr/>
      <dgm:t>
        <a:bodyPr/>
        <a:lstStyle/>
        <a:p>
          <a:r>
            <a:rPr lang="fr-FR" dirty="0"/>
            <a:t>En groupe TP (12-14 étudiants)</a:t>
          </a:r>
        </a:p>
        <a:p>
          <a:endParaRPr lang="fr-FR" dirty="0"/>
        </a:p>
      </dgm:t>
    </dgm:pt>
    <dgm:pt modelId="{0448AE85-1AB0-40D6-9912-21C710BAEF20}" type="parTrans" cxnId="{B90E52F9-1860-4F81-A900-B4E16BB9F7BE}">
      <dgm:prSet/>
      <dgm:spPr/>
      <dgm:t>
        <a:bodyPr/>
        <a:lstStyle/>
        <a:p>
          <a:endParaRPr lang="fr-FR"/>
        </a:p>
      </dgm:t>
    </dgm:pt>
    <dgm:pt modelId="{1D8740E1-B16F-4AF8-8D74-FEDE1C3CA975}" type="sibTrans" cxnId="{B90E52F9-1860-4F81-A900-B4E16BB9F7BE}">
      <dgm:prSet/>
      <dgm:spPr/>
      <dgm:t>
        <a:bodyPr/>
        <a:lstStyle/>
        <a:p>
          <a:endParaRPr lang="fr-FR"/>
        </a:p>
      </dgm:t>
    </dgm:pt>
    <dgm:pt modelId="{C32541EC-8CB7-49EE-A403-3771CB9FCD1E}" type="pres">
      <dgm:prSet presAssocID="{BADAA1CE-5068-42A5-B986-448A3B541681}" presName="Name0" presStyleCnt="0">
        <dgm:presLayoutVars>
          <dgm:dir/>
          <dgm:animLvl val="lvl"/>
          <dgm:resizeHandles val="exact"/>
        </dgm:presLayoutVars>
      </dgm:prSet>
      <dgm:spPr/>
    </dgm:pt>
    <dgm:pt modelId="{E051228A-4A30-4A9F-B5EC-25DD223459CE}" type="pres">
      <dgm:prSet presAssocID="{5AE1CEBD-00A3-48A9-AA83-CCF3FC35F52A}" presName="compositeNode" presStyleCnt="0">
        <dgm:presLayoutVars>
          <dgm:bulletEnabled val="1"/>
        </dgm:presLayoutVars>
      </dgm:prSet>
      <dgm:spPr/>
    </dgm:pt>
    <dgm:pt modelId="{2753A0E7-CA5C-496B-BB84-90396A5CD50F}" type="pres">
      <dgm:prSet presAssocID="{5AE1CEBD-00A3-48A9-AA83-CCF3FC35F52A}" presName="bgRect" presStyleLbl="node1" presStyleIdx="0" presStyleCnt="2"/>
      <dgm:spPr/>
    </dgm:pt>
    <dgm:pt modelId="{E2A7E30F-01E9-4E6B-B93D-64B3CC3687F9}" type="pres">
      <dgm:prSet presAssocID="{5AE1CEBD-00A3-48A9-AA83-CCF3FC35F52A}" presName="parentNode" presStyleLbl="node1" presStyleIdx="0" presStyleCnt="2">
        <dgm:presLayoutVars>
          <dgm:chMax val="0"/>
          <dgm:bulletEnabled val="1"/>
        </dgm:presLayoutVars>
      </dgm:prSet>
      <dgm:spPr/>
    </dgm:pt>
    <dgm:pt modelId="{BC699E47-4B59-481F-88D2-1FBBBF88D011}" type="pres">
      <dgm:prSet presAssocID="{5AE1CEBD-00A3-48A9-AA83-CCF3FC35F52A}" presName="childNode" presStyleLbl="node1" presStyleIdx="0" presStyleCnt="2">
        <dgm:presLayoutVars>
          <dgm:bulletEnabled val="1"/>
        </dgm:presLayoutVars>
      </dgm:prSet>
      <dgm:spPr/>
    </dgm:pt>
    <dgm:pt modelId="{39F9EC5B-C308-442A-933E-9DE20B712192}" type="pres">
      <dgm:prSet presAssocID="{0A98AF33-903E-4821-9A46-2E358490A32D}" presName="hSp" presStyleCnt="0"/>
      <dgm:spPr/>
    </dgm:pt>
    <dgm:pt modelId="{B5166896-9ED1-49F6-B199-10FEBAB522CF}" type="pres">
      <dgm:prSet presAssocID="{0A98AF33-903E-4821-9A46-2E358490A32D}" presName="vProcSp" presStyleCnt="0"/>
      <dgm:spPr/>
    </dgm:pt>
    <dgm:pt modelId="{47300A75-26E2-4519-B6CB-BF0BC66A9D59}" type="pres">
      <dgm:prSet presAssocID="{0A98AF33-903E-4821-9A46-2E358490A32D}" presName="vSp1" presStyleCnt="0"/>
      <dgm:spPr/>
    </dgm:pt>
    <dgm:pt modelId="{C8DC6C22-7EA5-4FEA-8E27-6D69B116799B}" type="pres">
      <dgm:prSet presAssocID="{0A98AF33-903E-4821-9A46-2E358490A32D}" presName="simulatedConn" presStyleLbl="solidFgAcc1" presStyleIdx="0" presStyleCnt="1"/>
      <dgm:spPr/>
    </dgm:pt>
    <dgm:pt modelId="{495C6D2D-451A-476D-B254-BA2809426713}" type="pres">
      <dgm:prSet presAssocID="{0A98AF33-903E-4821-9A46-2E358490A32D}" presName="vSp2" presStyleCnt="0"/>
      <dgm:spPr/>
    </dgm:pt>
    <dgm:pt modelId="{359AEBF6-30DE-4CD4-91F9-E32E481C87CF}" type="pres">
      <dgm:prSet presAssocID="{0A98AF33-903E-4821-9A46-2E358490A32D}" presName="sibTrans" presStyleCnt="0"/>
      <dgm:spPr/>
    </dgm:pt>
    <dgm:pt modelId="{AE09698C-3BCC-47A0-8D09-CE210872F5E2}" type="pres">
      <dgm:prSet presAssocID="{7AFDAD60-9812-49D3-AB2B-E44949099741}" presName="compositeNode" presStyleCnt="0">
        <dgm:presLayoutVars>
          <dgm:bulletEnabled val="1"/>
        </dgm:presLayoutVars>
      </dgm:prSet>
      <dgm:spPr/>
    </dgm:pt>
    <dgm:pt modelId="{9FB1A45A-2795-4793-B0F5-D48FD41BBEE0}" type="pres">
      <dgm:prSet presAssocID="{7AFDAD60-9812-49D3-AB2B-E44949099741}" presName="bgRect" presStyleLbl="node1" presStyleIdx="1" presStyleCnt="2"/>
      <dgm:spPr/>
    </dgm:pt>
    <dgm:pt modelId="{C852110C-978C-4A45-9AD5-60FAAC38C079}" type="pres">
      <dgm:prSet presAssocID="{7AFDAD60-9812-49D3-AB2B-E44949099741}" presName="parentNode" presStyleLbl="node1" presStyleIdx="1" presStyleCnt="2">
        <dgm:presLayoutVars>
          <dgm:chMax val="0"/>
          <dgm:bulletEnabled val="1"/>
        </dgm:presLayoutVars>
      </dgm:prSet>
      <dgm:spPr/>
    </dgm:pt>
    <dgm:pt modelId="{247BDE90-52F4-4416-A712-02B984A392C3}" type="pres">
      <dgm:prSet presAssocID="{7AFDAD60-9812-49D3-AB2B-E44949099741}" presName="childNode" presStyleLbl="node1" presStyleIdx="1" presStyleCnt="2">
        <dgm:presLayoutVars>
          <dgm:bulletEnabled val="1"/>
        </dgm:presLayoutVars>
      </dgm:prSet>
      <dgm:spPr/>
    </dgm:pt>
  </dgm:ptLst>
  <dgm:cxnLst>
    <dgm:cxn modelId="{865F7E31-3571-4C62-A8AC-EB1CA3B26D36}" srcId="{BADAA1CE-5068-42A5-B986-448A3B541681}" destId="{7AFDAD60-9812-49D3-AB2B-E44949099741}" srcOrd="1" destOrd="0" parTransId="{713F6CBB-9EC4-4B83-80CD-F7E4919EFD23}" sibTransId="{EC8F9326-6C2D-4816-B338-0FDAF83C133C}"/>
    <dgm:cxn modelId="{9EAB7535-94F7-4D30-9C00-18619F77DA38}" type="presOf" srcId="{7AFDAD60-9812-49D3-AB2B-E44949099741}" destId="{9FB1A45A-2795-4793-B0F5-D48FD41BBEE0}" srcOrd="0" destOrd="0" presId="urn:microsoft.com/office/officeart/2005/8/layout/hProcess7"/>
    <dgm:cxn modelId="{C0B9EC3F-446C-4EC3-AD58-F588B9023B04}" type="presOf" srcId="{C054618F-7553-4867-97AD-E34F041BFE28}" destId="{BC699E47-4B59-481F-88D2-1FBBBF88D011}" srcOrd="0" destOrd="1" presId="urn:microsoft.com/office/officeart/2005/8/layout/hProcess7"/>
    <dgm:cxn modelId="{7747F966-099C-4C36-90FD-28C3C0ED8CE6}" srcId="{5AE1CEBD-00A3-48A9-AA83-CCF3FC35F52A}" destId="{C054618F-7553-4867-97AD-E34F041BFE28}" srcOrd="1" destOrd="0" parTransId="{B08FF52E-5811-4272-9036-AEB5DA2577DF}" sibTransId="{0662B7F6-5459-4E45-9828-1F4F0BA02D69}"/>
    <dgm:cxn modelId="{B0228D6C-A3A0-4EC1-A6DB-7296DF8C4F84}" type="presOf" srcId="{5AE1CEBD-00A3-48A9-AA83-CCF3FC35F52A}" destId="{2753A0E7-CA5C-496B-BB84-90396A5CD50F}" srcOrd="0" destOrd="0" presId="urn:microsoft.com/office/officeart/2005/8/layout/hProcess7"/>
    <dgm:cxn modelId="{997C5373-95A3-453E-AE0E-C9BE9F6FCC22}" type="presOf" srcId="{B3CCFB50-090C-468E-AC4A-09C4AA7A0036}" destId="{BC699E47-4B59-481F-88D2-1FBBBF88D011}" srcOrd="0" destOrd="0" presId="urn:microsoft.com/office/officeart/2005/8/layout/hProcess7"/>
    <dgm:cxn modelId="{CFDC2355-E6AE-4698-95C9-3AE8C9B96A9B}" type="presOf" srcId="{7AFDAD60-9812-49D3-AB2B-E44949099741}" destId="{C852110C-978C-4A45-9AD5-60FAAC38C079}" srcOrd="1" destOrd="0" presId="urn:microsoft.com/office/officeart/2005/8/layout/hProcess7"/>
    <dgm:cxn modelId="{C634657C-D1CE-4DCE-8D9F-A991D2145A75}" srcId="{5AE1CEBD-00A3-48A9-AA83-CCF3FC35F52A}" destId="{B3CCFB50-090C-468E-AC4A-09C4AA7A0036}" srcOrd="0" destOrd="0" parTransId="{BBECAED1-7F3F-4E4C-B91F-D53BDD94BA84}" sibTransId="{BD3B6F96-C7F0-49A0-B1E2-421A0688BDAF}"/>
    <dgm:cxn modelId="{26AB557F-111E-4F26-8E00-54373CA752AA}" type="presOf" srcId="{BADAA1CE-5068-42A5-B986-448A3B541681}" destId="{C32541EC-8CB7-49EE-A403-3771CB9FCD1E}" srcOrd="0" destOrd="0" presId="urn:microsoft.com/office/officeart/2005/8/layout/hProcess7"/>
    <dgm:cxn modelId="{42ACA28C-519F-4E04-85C0-5E96683ADB8E}" type="presOf" srcId="{5AE1CEBD-00A3-48A9-AA83-CCF3FC35F52A}" destId="{E2A7E30F-01E9-4E6B-B93D-64B3CC3687F9}" srcOrd="1" destOrd="0" presId="urn:microsoft.com/office/officeart/2005/8/layout/hProcess7"/>
    <dgm:cxn modelId="{AF30C292-A5C6-42B8-A84C-10E64546EEB1}" srcId="{7AFDAD60-9812-49D3-AB2B-E44949099741}" destId="{CBCC79A8-C6FE-424C-B346-B2185CABB9E3}" srcOrd="0" destOrd="0" parTransId="{F41DBBEE-479E-4639-BE27-06EBEE07AFE0}" sibTransId="{4E7B75D9-B5CC-4A25-BC82-14951BC4DB15}"/>
    <dgm:cxn modelId="{F661D8A0-A7AF-40F3-A76C-11AAE1BB2F81}" srcId="{BADAA1CE-5068-42A5-B986-448A3B541681}" destId="{5AE1CEBD-00A3-48A9-AA83-CCF3FC35F52A}" srcOrd="0" destOrd="0" parTransId="{312CA540-409C-489C-B321-F29F09861442}" sibTransId="{0A98AF33-903E-4821-9A46-2E358490A32D}"/>
    <dgm:cxn modelId="{7CC49BB6-1AA4-4C6F-8F75-8010FE62F6F0}" type="presOf" srcId="{1C00981A-49DA-422E-9EC0-D57EBC86B320}" destId="{247BDE90-52F4-4416-A712-02B984A392C3}" srcOrd="0" destOrd="1" presId="urn:microsoft.com/office/officeart/2005/8/layout/hProcess7"/>
    <dgm:cxn modelId="{B57F87D1-35C3-456B-AB19-D4F8F93493DA}" type="presOf" srcId="{CBCC79A8-C6FE-424C-B346-B2185CABB9E3}" destId="{247BDE90-52F4-4416-A712-02B984A392C3}" srcOrd="0" destOrd="0" presId="urn:microsoft.com/office/officeart/2005/8/layout/hProcess7"/>
    <dgm:cxn modelId="{B90E52F9-1860-4F81-A900-B4E16BB9F7BE}" srcId="{7AFDAD60-9812-49D3-AB2B-E44949099741}" destId="{1C00981A-49DA-422E-9EC0-D57EBC86B320}" srcOrd="1" destOrd="0" parTransId="{0448AE85-1AB0-40D6-9912-21C710BAEF20}" sibTransId="{1D8740E1-B16F-4AF8-8D74-FEDE1C3CA975}"/>
    <dgm:cxn modelId="{D046AB79-1300-4E0E-A5C9-3AB9376F8AB0}" type="presParOf" srcId="{C32541EC-8CB7-49EE-A403-3771CB9FCD1E}" destId="{E051228A-4A30-4A9F-B5EC-25DD223459CE}" srcOrd="0" destOrd="0" presId="urn:microsoft.com/office/officeart/2005/8/layout/hProcess7"/>
    <dgm:cxn modelId="{9AAB8EA2-56A1-4FCC-876E-8023545AC05F}" type="presParOf" srcId="{E051228A-4A30-4A9F-B5EC-25DD223459CE}" destId="{2753A0E7-CA5C-496B-BB84-90396A5CD50F}" srcOrd="0" destOrd="0" presId="urn:microsoft.com/office/officeart/2005/8/layout/hProcess7"/>
    <dgm:cxn modelId="{58F43BDB-34EA-4E80-8C41-C6237278D504}" type="presParOf" srcId="{E051228A-4A30-4A9F-B5EC-25DD223459CE}" destId="{E2A7E30F-01E9-4E6B-B93D-64B3CC3687F9}" srcOrd="1" destOrd="0" presId="urn:microsoft.com/office/officeart/2005/8/layout/hProcess7"/>
    <dgm:cxn modelId="{6E1941F7-77D1-42D7-9EF7-3F72F06112C6}" type="presParOf" srcId="{E051228A-4A30-4A9F-B5EC-25DD223459CE}" destId="{BC699E47-4B59-481F-88D2-1FBBBF88D011}" srcOrd="2" destOrd="0" presId="urn:microsoft.com/office/officeart/2005/8/layout/hProcess7"/>
    <dgm:cxn modelId="{A47A4E4A-2730-4097-B8DA-FE6CFCDD9B57}" type="presParOf" srcId="{C32541EC-8CB7-49EE-A403-3771CB9FCD1E}" destId="{39F9EC5B-C308-442A-933E-9DE20B712192}" srcOrd="1" destOrd="0" presId="urn:microsoft.com/office/officeart/2005/8/layout/hProcess7"/>
    <dgm:cxn modelId="{FE080474-4CC4-40E1-BA74-DBED3928D347}" type="presParOf" srcId="{C32541EC-8CB7-49EE-A403-3771CB9FCD1E}" destId="{B5166896-9ED1-49F6-B199-10FEBAB522CF}" srcOrd="2" destOrd="0" presId="urn:microsoft.com/office/officeart/2005/8/layout/hProcess7"/>
    <dgm:cxn modelId="{8D69386C-27BC-4EC5-A6D5-1C15A370C990}" type="presParOf" srcId="{B5166896-9ED1-49F6-B199-10FEBAB522CF}" destId="{47300A75-26E2-4519-B6CB-BF0BC66A9D59}" srcOrd="0" destOrd="0" presId="urn:microsoft.com/office/officeart/2005/8/layout/hProcess7"/>
    <dgm:cxn modelId="{66111962-A832-40B8-8C02-C9DB3B36BBCB}" type="presParOf" srcId="{B5166896-9ED1-49F6-B199-10FEBAB522CF}" destId="{C8DC6C22-7EA5-4FEA-8E27-6D69B116799B}" srcOrd="1" destOrd="0" presId="urn:microsoft.com/office/officeart/2005/8/layout/hProcess7"/>
    <dgm:cxn modelId="{5436A510-AEDD-4B03-9B21-66AA0A3D165B}" type="presParOf" srcId="{B5166896-9ED1-49F6-B199-10FEBAB522CF}" destId="{495C6D2D-451A-476D-B254-BA2809426713}" srcOrd="2" destOrd="0" presId="urn:microsoft.com/office/officeart/2005/8/layout/hProcess7"/>
    <dgm:cxn modelId="{35CF2A89-CCE3-4053-87F5-514FFF223D5F}" type="presParOf" srcId="{C32541EC-8CB7-49EE-A403-3771CB9FCD1E}" destId="{359AEBF6-30DE-4CD4-91F9-E32E481C87CF}" srcOrd="3" destOrd="0" presId="urn:microsoft.com/office/officeart/2005/8/layout/hProcess7"/>
    <dgm:cxn modelId="{260E89CF-CCFF-4547-A09C-40E9E60632F7}" type="presParOf" srcId="{C32541EC-8CB7-49EE-A403-3771CB9FCD1E}" destId="{AE09698C-3BCC-47A0-8D09-CE210872F5E2}" srcOrd="4" destOrd="0" presId="urn:microsoft.com/office/officeart/2005/8/layout/hProcess7"/>
    <dgm:cxn modelId="{D09DBE4A-D8D4-408D-821A-CB06207B188A}" type="presParOf" srcId="{AE09698C-3BCC-47A0-8D09-CE210872F5E2}" destId="{9FB1A45A-2795-4793-B0F5-D48FD41BBEE0}" srcOrd="0" destOrd="0" presId="urn:microsoft.com/office/officeart/2005/8/layout/hProcess7"/>
    <dgm:cxn modelId="{51F32EA2-3507-42B7-8F73-706CE88FC8DD}" type="presParOf" srcId="{AE09698C-3BCC-47A0-8D09-CE210872F5E2}" destId="{C852110C-978C-4A45-9AD5-60FAAC38C079}" srcOrd="1" destOrd="0" presId="urn:microsoft.com/office/officeart/2005/8/layout/hProcess7"/>
    <dgm:cxn modelId="{3894325C-1167-42FF-AA8A-154FCBB24614}" type="presParOf" srcId="{AE09698C-3BCC-47A0-8D09-CE210872F5E2}" destId="{247BDE90-52F4-4416-A712-02B984A392C3}"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F9F013-ED1D-44CE-A92D-E176030B3768}"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fr-FR"/>
        </a:p>
      </dgm:t>
    </dgm:pt>
    <dgm:pt modelId="{4B0675C0-468A-4A1C-A23B-7492C0B03250}">
      <dgm:prSet phldrT="[Texte]"/>
      <dgm:spPr/>
      <dgm:t>
        <a:bodyPr/>
        <a:lstStyle/>
        <a:p>
          <a:r>
            <a:rPr lang="fr-FR" dirty="0"/>
            <a:t>Les variables utilisées par le moteur du post pro</a:t>
          </a:r>
        </a:p>
      </dgm:t>
    </dgm:pt>
    <dgm:pt modelId="{A51594A6-6CBC-40FE-A536-81A9B5C4426D}" type="parTrans" cxnId="{47963423-C7D5-44AA-A2B2-6AC30A086A4C}">
      <dgm:prSet/>
      <dgm:spPr/>
      <dgm:t>
        <a:bodyPr/>
        <a:lstStyle/>
        <a:p>
          <a:endParaRPr lang="fr-FR"/>
        </a:p>
      </dgm:t>
    </dgm:pt>
    <dgm:pt modelId="{876738E6-84CF-440A-8E85-5AB1EBDE12EA}" type="sibTrans" cxnId="{47963423-C7D5-44AA-A2B2-6AC30A086A4C}">
      <dgm:prSet/>
      <dgm:spPr/>
      <dgm:t>
        <a:bodyPr/>
        <a:lstStyle/>
        <a:p>
          <a:endParaRPr lang="fr-FR"/>
        </a:p>
      </dgm:t>
    </dgm:pt>
    <dgm:pt modelId="{1114F505-855A-41BA-B455-FDDB67D1F708}">
      <dgm:prSet phldrT="[Texte]"/>
      <dgm:spPr/>
      <dgm:t>
        <a:bodyPr/>
        <a:lstStyle/>
        <a:p>
          <a:r>
            <a:rPr lang="fr-FR" dirty="0"/>
            <a:t>Les tolérances</a:t>
          </a:r>
        </a:p>
      </dgm:t>
    </dgm:pt>
    <dgm:pt modelId="{BF5C25D4-6209-4F98-A465-D95FD9AC03F4}" type="parTrans" cxnId="{1FC6F193-DDE2-427E-BF71-8BF53FF9D44A}">
      <dgm:prSet/>
      <dgm:spPr/>
      <dgm:t>
        <a:bodyPr/>
        <a:lstStyle/>
        <a:p>
          <a:endParaRPr lang="fr-FR"/>
        </a:p>
      </dgm:t>
    </dgm:pt>
    <dgm:pt modelId="{2AEBBE2A-985B-4880-AE28-C51B59E4FEE8}" type="sibTrans" cxnId="{1FC6F193-DDE2-427E-BF71-8BF53FF9D44A}">
      <dgm:prSet/>
      <dgm:spPr/>
      <dgm:t>
        <a:bodyPr/>
        <a:lstStyle/>
        <a:p>
          <a:endParaRPr lang="fr-FR"/>
        </a:p>
      </dgm:t>
    </dgm:pt>
    <dgm:pt modelId="{4A1CCB9B-1FEA-4111-9913-85A29A0B90AC}">
      <dgm:prSet phldrT="[Texte]"/>
      <dgm:spPr/>
      <dgm:t>
        <a:bodyPr/>
        <a:lstStyle/>
        <a:p>
          <a:r>
            <a:rPr lang="fr-FR" dirty="0"/>
            <a:t>Les capacités machine</a:t>
          </a:r>
        </a:p>
      </dgm:t>
    </dgm:pt>
    <dgm:pt modelId="{9C355A42-966F-4C8D-91C0-B57C00022D5F}" type="parTrans" cxnId="{97B8213F-2664-4917-992C-239E4C97904C}">
      <dgm:prSet/>
      <dgm:spPr/>
      <dgm:t>
        <a:bodyPr/>
        <a:lstStyle/>
        <a:p>
          <a:endParaRPr lang="fr-FR"/>
        </a:p>
      </dgm:t>
    </dgm:pt>
    <dgm:pt modelId="{E804EC12-4DE4-457E-B0AC-4E1C82CF6808}" type="sibTrans" cxnId="{97B8213F-2664-4917-992C-239E4C97904C}">
      <dgm:prSet/>
      <dgm:spPr/>
      <dgm:t>
        <a:bodyPr/>
        <a:lstStyle/>
        <a:p>
          <a:endParaRPr lang="fr-FR"/>
        </a:p>
      </dgm:t>
    </dgm:pt>
    <dgm:pt modelId="{4F4AD162-8BC4-4B7E-8D6B-EEB7A6BE125C}">
      <dgm:prSet phldrT="[Texte]"/>
      <dgm:spPr/>
      <dgm:t>
        <a:bodyPr/>
        <a:lstStyle/>
        <a:p>
          <a:r>
            <a:rPr lang="fr-FR" dirty="0"/>
            <a:t>Les tables de propriétés</a:t>
          </a:r>
        </a:p>
      </dgm:t>
    </dgm:pt>
    <dgm:pt modelId="{B88B9BEE-BEB4-4A2D-ACD3-4A0BE8441391}" type="parTrans" cxnId="{577E4F57-4A29-4D63-ACAB-035465F48CAF}">
      <dgm:prSet/>
      <dgm:spPr/>
      <dgm:t>
        <a:bodyPr/>
        <a:lstStyle/>
        <a:p>
          <a:endParaRPr lang="fr-FR"/>
        </a:p>
      </dgm:t>
    </dgm:pt>
    <dgm:pt modelId="{93B0F973-7698-4906-A582-DE21958AEA85}" type="sibTrans" cxnId="{577E4F57-4A29-4D63-ACAB-035465F48CAF}">
      <dgm:prSet/>
      <dgm:spPr/>
      <dgm:t>
        <a:bodyPr/>
        <a:lstStyle/>
        <a:p>
          <a:endParaRPr lang="fr-FR"/>
        </a:p>
      </dgm:t>
    </dgm:pt>
    <dgm:pt modelId="{9BAF5331-3DC7-4256-A5BD-100C0B8898F0}">
      <dgm:prSet phldrT="[Texte]"/>
      <dgm:spPr/>
      <dgm:t>
        <a:bodyPr/>
        <a:lstStyle/>
        <a:p>
          <a:r>
            <a:rPr lang="fr-FR" dirty="0"/>
            <a:t>Le paramétrage laissé à l’utilisateur du post pro</a:t>
          </a:r>
        </a:p>
      </dgm:t>
    </dgm:pt>
    <dgm:pt modelId="{BB11C406-149F-4E12-88E4-909FB754A2A8}" type="parTrans" cxnId="{605EC725-7023-4111-BD23-DC6C41DCE5D0}">
      <dgm:prSet/>
      <dgm:spPr/>
      <dgm:t>
        <a:bodyPr/>
        <a:lstStyle/>
        <a:p>
          <a:endParaRPr lang="fr-FR"/>
        </a:p>
      </dgm:t>
    </dgm:pt>
    <dgm:pt modelId="{BC75FB51-3C0A-4A00-AD5E-204CDA3F2672}" type="sibTrans" cxnId="{605EC725-7023-4111-BD23-DC6C41DCE5D0}">
      <dgm:prSet/>
      <dgm:spPr/>
      <dgm:t>
        <a:bodyPr/>
        <a:lstStyle/>
        <a:p>
          <a:endParaRPr lang="fr-FR"/>
        </a:p>
      </dgm:t>
    </dgm:pt>
    <dgm:pt modelId="{7C0EEEFA-20EF-4971-AD93-901083F1F315}">
      <dgm:prSet phldrT="[Texte]"/>
      <dgm:spPr/>
      <dgm:t>
        <a:bodyPr/>
        <a:lstStyle/>
        <a:p>
          <a:r>
            <a:rPr lang="fr-FR" dirty="0"/>
            <a:t>Les options de la machine </a:t>
          </a:r>
        </a:p>
      </dgm:t>
    </dgm:pt>
    <dgm:pt modelId="{E3A2E675-668A-4B1B-AB9F-9FB94F794ACE}" type="parTrans" cxnId="{86BD2B5E-AD4D-4039-A6D6-98C7D7370E0A}">
      <dgm:prSet/>
      <dgm:spPr/>
      <dgm:t>
        <a:bodyPr/>
        <a:lstStyle/>
        <a:p>
          <a:endParaRPr lang="fr-FR"/>
        </a:p>
      </dgm:t>
    </dgm:pt>
    <dgm:pt modelId="{A61B70EA-F33D-4BF6-BD4D-79CF68916C19}" type="sibTrans" cxnId="{86BD2B5E-AD4D-4039-A6D6-98C7D7370E0A}">
      <dgm:prSet/>
      <dgm:spPr/>
      <dgm:t>
        <a:bodyPr/>
        <a:lstStyle/>
        <a:p>
          <a:endParaRPr lang="fr-FR"/>
        </a:p>
      </dgm:t>
    </dgm:pt>
    <dgm:pt modelId="{EA0F64C8-C339-4DB3-87E6-E098FB57B945}">
      <dgm:prSet phldrT="[Texte]"/>
      <dgm:spPr/>
      <dgm:t>
        <a:bodyPr/>
        <a:lstStyle/>
        <a:p>
          <a:r>
            <a:rPr lang="fr-FR" dirty="0"/>
            <a:t>Les variables globales et les formats</a:t>
          </a:r>
        </a:p>
      </dgm:t>
    </dgm:pt>
    <dgm:pt modelId="{806C0338-08B1-487C-B9BA-A9A46228FE49}" type="parTrans" cxnId="{5862EEE7-BDD9-4055-BA17-729EA9A4BA55}">
      <dgm:prSet/>
      <dgm:spPr/>
      <dgm:t>
        <a:bodyPr/>
        <a:lstStyle/>
        <a:p>
          <a:endParaRPr lang="fr-FR"/>
        </a:p>
      </dgm:t>
    </dgm:pt>
    <dgm:pt modelId="{7CA95D3D-ABC8-4282-87CD-54231E8A73DB}" type="sibTrans" cxnId="{5862EEE7-BDD9-4055-BA17-729EA9A4BA55}">
      <dgm:prSet/>
      <dgm:spPr/>
      <dgm:t>
        <a:bodyPr/>
        <a:lstStyle/>
        <a:p>
          <a:endParaRPr lang="fr-FR"/>
        </a:p>
      </dgm:t>
    </dgm:pt>
    <dgm:pt modelId="{78B7B652-54C2-4B83-A7EF-9D7263330AF5}">
      <dgm:prSet phldrT="[Texte]"/>
      <dgm:spPr/>
      <dgm:t>
        <a:bodyPr/>
        <a:lstStyle/>
        <a:p>
          <a:r>
            <a:rPr lang="fr-FR" dirty="0"/>
            <a:t>Le formatage du code CN</a:t>
          </a:r>
        </a:p>
      </dgm:t>
    </dgm:pt>
    <dgm:pt modelId="{6093EA1F-96A9-45A6-B4DE-A6B3C406CC71}" type="parTrans" cxnId="{7E6903C1-A433-4621-833A-23085CA08765}">
      <dgm:prSet/>
      <dgm:spPr/>
      <dgm:t>
        <a:bodyPr/>
        <a:lstStyle/>
        <a:p>
          <a:endParaRPr lang="fr-FR"/>
        </a:p>
      </dgm:t>
    </dgm:pt>
    <dgm:pt modelId="{ACAE7239-9999-4EAC-BF3F-CF0197BB30EF}" type="sibTrans" cxnId="{7E6903C1-A433-4621-833A-23085CA08765}">
      <dgm:prSet/>
      <dgm:spPr/>
      <dgm:t>
        <a:bodyPr/>
        <a:lstStyle/>
        <a:p>
          <a:endParaRPr lang="fr-FR"/>
        </a:p>
      </dgm:t>
    </dgm:pt>
    <dgm:pt modelId="{1C2FAF1C-8636-49AD-8E07-A53047A004A5}">
      <dgm:prSet phldrT="[Texte]"/>
      <dgm:spPr/>
      <dgm:t>
        <a:bodyPr/>
        <a:lstStyle/>
        <a:p>
          <a:r>
            <a:rPr lang="fr-FR" dirty="0"/>
            <a:t>Les paramètres(« variables ») pour l’ensemble du post pro</a:t>
          </a:r>
        </a:p>
      </dgm:t>
    </dgm:pt>
    <dgm:pt modelId="{45A79953-73C8-49D8-9F1C-A1C7203F4B5B}" type="parTrans" cxnId="{D9AF09C9-087C-4217-ADB2-E1E72661CA95}">
      <dgm:prSet/>
      <dgm:spPr/>
      <dgm:t>
        <a:bodyPr/>
        <a:lstStyle/>
        <a:p>
          <a:endParaRPr lang="fr-FR"/>
        </a:p>
      </dgm:t>
    </dgm:pt>
    <dgm:pt modelId="{C4D65317-5CC5-4E01-9531-2BCF9C9422AD}" type="sibTrans" cxnId="{D9AF09C9-087C-4217-ADB2-E1E72661CA95}">
      <dgm:prSet/>
      <dgm:spPr/>
      <dgm:t>
        <a:bodyPr/>
        <a:lstStyle/>
        <a:p>
          <a:endParaRPr lang="fr-FR"/>
        </a:p>
      </dgm:t>
    </dgm:pt>
    <dgm:pt modelId="{D3CC5294-C79B-44A4-A531-997DDBBCC365}">
      <dgm:prSet phldrT="[Texte]"/>
      <dgm:spPr/>
      <dgm:t>
        <a:bodyPr/>
        <a:lstStyle/>
        <a:p>
          <a:r>
            <a:rPr lang="fr-FR" dirty="0"/>
            <a:t>Les fonctions</a:t>
          </a:r>
        </a:p>
      </dgm:t>
    </dgm:pt>
    <dgm:pt modelId="{265953CE-263B-4F38-8BE3-ABABF633DF84}" type="parTrans" cxnId="{801BF0C6-FF5F-4D79-B9C0-10021FA35DF2}">
      <dgm:prSet/>
      <dgm:spPr/>
      <dgm:t>
        <a:bodyPr/>
        <a:lstStyle/>
        <a:p>
          <a:endParaRPr lang="fr-FR"/>
        </a:p>
      </dgm:t>
    </dgm:pt>
    <dgm:pt modelId="{1DC56083-629A-442D-9A63-57C6269C5B79}" type="sibTrans" cxnId="{801BF0C6-FF5F-4D79-B9C0-10021FA35DF2}">
      <dgm:prSet/>
      <dgm:spPr/>
      <dgm:t>
        <a:bodyPr/>
        <a:lstStyle/>
        <a:p>
          <a:endParaRPr lang="fr-FR"/>
        </a:p>
      </dgm:t>
    </dgm:pt>
    <dgm:pt modelId="{FCC4A5D1-B178-4AEF-8488-1AF543EC7A3C}">
      <dgm:prSet phldrT="[Texte]"/>
      <dgm:spPr/>
      <dgm:t>
        <a:bodyPr/>
        <a:lstStyle/>
        <a:p>
          <a:r>
            <a:rPr lang="fr-FR" dirty="0"/>
            <a:t>Les extensions du fichier</a:t>
          </a:r>
        </a:p>
      </dgm:t>
    </dgm:pt>
    <dgm:pt modelId="{29559FF8-FCA4-433E-B8C3-347EE1A129A6}" type="parTrans" cxnId="{A2FF837B-3D21-40A9-8658-2F79E868E0F0}">
      <dgm:prSet/>
      <dgm:spPr/>
      <dgm:t>
        <a:bodyPr/>
        <a:lstStyle/>
        <a:p>
          <a:endParaRPr lang="fr-FR"/>
        </a:p>
      </dgm:t>
    </dgm:pt>
    <dgm:pt modelId="{F8E20B64-67D8-4906-86CF-5BBF2DEC823F}" type="sibTrans" cxnId="{A2FF837B-3D21-40A9-8658-2F79E868E0F0}">
      <dgm:prSet/>
      <dgm:spPr/>
      <dgm:t>
        <a:bodyPr/>
        <a:lstStyle/>
        <a:p>
          <a:endParaRPr lang="fr-FR"/>
        </a:p>
      </dgm:t>
    </dgm:pt>
    <dgm:pt modelId="{5ACCA417-6205-46E5-AC6B-E48B85D2E9CB}">
      <dgm:prSet phldrT="[Texte]"/>
      <dgm:spPr/>
      <dgm:t>
        <a:bodyPr/>
        <a:lstStyle/>
        <a:p>
          <a:r>
            <a:rPr lang="fr-FR" dirty="0"/>
            <a:t>Les fonctions d’ouverture et de fermeture du post traitement</a:t>
          </a:r>
        </a:p>
      </dgm:t>
    </dgm:pt>
    <dgm:pt modelId="{A874DD0E-4F6A-4E44-B123-CA53A5790FB7}" type="parTrans" cxnId="{099210B3-D13D-46F5-9606-0434BCDB6713}">
      <dgm:prSet/>
      <dgm:spPr/>
      <dgm:t>
        <a:bodyPr/>
        <a:lstStyle/>
        <a:p>
          <a:endParaRPr lang="fr-FR"/>
        </a:p>
      </dgm:t>
    </dgm:pt>
    <dgm:pt modelId="{B7DC65B6-F1E0-4DC7-AF50-705ACC374D9A}" type="sibTrans" cxnId="{099210B3-D13D-46F5-9606-0434BCDB6713}">
      <dgm:prSet/>
      <dgm:spPr/>
      <dgm:t>
        <a:bodyPr/>
        <a:lstStyle/>
        <a:p>
          <a:endParaRPr lang="fr-FR"/>
        </a:p>
      </dgm:t>
    </dgm:pt>
    <dgm:pt modelId="{A0E8DE23-F10F-4816-A305-7AC668460EC3}">
      <dgm:prSet phldrT="[Texte]"/>
      <dgm:spPr/>
      <dgm:t>
        <a:bodyPr/>
        <a:lstStyle/>
        <a:p>
          <a:r>
            <a:rPr lang="fr-FR" dirty="0"/>
            <a:t>Les fonctions de début et de de fin d’usinage</a:t>
          </a:r>
        </a:p>
      </dgm:t>
    </dgm:pt>
    <dgm:pt modelId="{7F8FB066-5B05-47F5-B0A0-55374A110F3D}" type="parTrans" cxnId="{1DF7B66C-5224-48CB-A92C-5089C2F7F4F0}">
      <dgm:prSet/>
      <dgm:spPr/>
      <dgm:t>
        <a:bodyPr/>
        <a:lstStyle/>
        <a:p>
          <a:endParaRPr lang="fr-FR"/>
        </a:p>
      </dgm:t>
    </dgm:pt>
    <dgm:pt modelId="{35B0E1D9-BE69-4021-9A1B-EF2CB5319743}" type="sibTrans" cxnId="{1DF7B66C-5224-48CB-A92C-5089C2F7F4F0}">
      <dgm:prSet/>
      <dgm:spPr/>
      <dgm:t>
        <a:bodyPr/>
        <a:lstStyle/>
        <a:p>
          <a:endParaRPr lang="fr-FR"/>
        </a:p>
      </dgm:t>
    </dgm:pt>
    <dgm:pt modelId="{09DE3241-BFC8-4E43-B5E4-6F915F4B4570}">
      <dgm:prSet phldrT="[Texte]"/>
      <dgm:spPr/>
      <dgm:t>
        <a:bodyPr/>
        <a:lstStyle/>
        <a:p>
          <a:r>
            <a:rPr lang="fr-FR" dirty="0"/>
            <a:t>Les fonctions qui « traduisent » les opérations d’usinage</a:t>
          </a:r>
        </a:p>
      </dgm:t>
    </dgm:pt>
    <dgm:pt modelId="{3B0449C9-A009-4D41-84C0-2FA5F24C810A}" type="parTrans" cxnId="{BC873A0B-B45C-48BF-A641-BA94AF6D55D5}">
      <dgm:prSet/>
      <dgm:spPr/>
      <dgm:t>
        <a:bodyPr/>
        <a:lstStyle/>
        <a:p>
          <a:endParaRPr lang="fr-FR"/>
        </a:p>
      </dgm:t>
    </dgm:pt>
    <dgm:pt modelId="{1F507728-EF0B-44A4-B4EB-FABF4203C75F}" type="sibTrans" cxnId="{BC873A0B-B45C-48BF-A641-BA94AF6D55D5}">
      <dgm:prSet/>
      <dgm:spPr/>
      <dgm:t>
        <a:bodyPr/>
        <a:lstStyle/>
        <a:p>
          <a:endParaRPr lang="fr-FR"/>
        </a:p>
      </dgm:t>
    </dgm:pt>
    <dgm:pt modelId="{BD5F9AEE-768B-41E2-8C9C-D539EE825C2C}" type="pres">
      <dgm:prSet presAssocID="{22F9F013-ED1D-44CE-A92D-E176030B3768}" presName="Name0" presStyleCnt="0">
        <dgm:presLayoutVars>
          <dgm:dir/>
          <dgm:animLvl val="lvl"/>
          <dgm:resizeHandles/>
        </dgm:presLayoutVars>
      </dgm:prSet>
      <dgm:spPr/>
    </dgm:pt>
    <dgm:pt modelId="{2963042E-AE74-4F23-842F-F4A19D8FB7EA}" type="pres">
      <dgm:prSet presAssocID="{4B0675C0-468A-4A1C-A23B-7492C0B03250}" presName="linNode" presStyleCnt="0"/>
      <dgm:spPr/>
    </dgm:pt>
    <dgm:pt modelId="{99868A19-D5D0-40F6-8354-2573AD785EE2}" type="pres">
      <dgm:prSet presAssocID="{4B0675C0-468A-4A1C-A23B-7492C0B03250}" presName="parentShp" presStyleLbl="node1" presStyleIdx="0" presStyleCnt="4">
        <dgm:presLayoutVars>
          <dgm:bulletEnabled val="1"/>
        </dgm:presLayoutVars>
      </dgm:prSet>
      <dgm:spPr/>
    </dgm:pt>
    <dgm:pt modelId="{33F1641B-0342-482C-97BB-8A22A98A1DA1}" type="pres">
      <dgm:prSet presAssocID="{4B0675C0-468A-4A1C-A23B-7492C0B03250}" presName="childShp" presStyleLbl="bgAccFollowNode1" presStyleIdx="0" presStyleCnt="4">
        <dgm:presLayoutVars>
          <dgm:bulletEnabled val="1"/>
        </dgm:presLayoutVars>
      </dgm:prSet>
      <dgm:spPr/>
    </dgm:pt>
    <dgm:pt modelId="{250BFA1E-F6DE-4956-952A-161ABF4DD330}" type="pres">
      <dgm:prSet presAssocID="{876738E6-84CF-440A-8E85-5AB1EBDE12EA}" presName="spacing" presStyleCnt="0"/>
      <dgm:spPr/>
    </dgm:pt>
    <dgm:pt modelId="{4684E522-AE65-4141-B257-CEA1969A24C1}" type="pres">
      <dgm:prSet presAssocID="{4F4AD162-8BC4-4B7E-8D6B-EEB7A6BE125C}" presName="linNode" presStyleCnt="0"/>
      <dgm:spPr/>
    </dgm:pt>
    <dgm:pt modelId="{D848FC63-1DB0-4BE2-8A5F-8C89028BDAC5}" type="pres">
      <dgm:prSet presAssocID="{4F4AD162-8BC4-4B7E-8D6B-EEB7A6BE125C}" presName="parentShp" presStyleLbl="node1" presStyleIdx="1" presStyleCnt="4">
        <dgm:presLayoutVars>
          <dgm:bulletEnabled val="1"/>
        </dgm:presLayoutVars>
      </dgm:prSet>
      <dgm:spPr/>
    </dgm:pt>
    <dgm:pt modelId="{1384B6C7-EDA7-4008-AB25-69A0C0B0E6A0}" type="pres">
      <dgm:prSet presAssocID="{4F4AD162-8BC4-4B7E-8D6B-EEB7A6BE125C}" presName="childShp" presStyleLbl="bgAccFollowNode1" presStyleIdx="1" presStyleCnt="4">
        <dgm:presLayoutVars>
          <dgm:bulletEnabled val="1"/>
        </dgm:presLayoutVars>
      </dgm:prSet>
      <dgm:spPr/>
    </dgm:pt>
    <dgm:pt modelId="{98F3CDEC-4AE9-4C6F-89B3-184B9E42FFE2}" type="pres">
      <dgm:prSet presAssocID="{93B0F973-7698-4906-A582-DE21958AEA85}" presName="spacing" presStyleCnt="0"/>
      <dgm:spPr/>
    </dgm:pt>
    <dgm:pt modelId="{895D4E48-E6BF-4BEF-B7DA-E0142485630D}" type="pres">
      <dgm:prSet presAssocID="{EA0F64C8-C339-4DB3-87E6-E098FB57B945}" presName="linNode" presStyleCnt="0"/>
      <dgm:spPr/>
    </dgm:pt>
    <dgm:pt modelId="{A43A775F-9E0C-42F7-AD7D-4F5A5A3C05DD}" type="pres">
      <dgm:prSet presAssocID="{EA0F64C8-C339-4DB3-87E6-E098FB57B945}" presName="parentShp" presStyleLbl="node1" presStyleIdx="2" presStyleCnt="4">
        <dgm:presLayoutVars>
          <dgm:bulletEnabled val="1"/>
        </dgm:presLayoutVars>
      </dgm:prSet>
      <dgm:spPr/>
    </dgm:pt>
    <dgm:pt modelId="{3AE10414-7708-46D7-A051-BE14D8C427A6}" type="pres">
      <dgm:prSet presAssocID="{EA0F64C8-C339-4DB3-87E6-E098FB57B945}" presName="childShp" presStyleLbl="bgAccFollowNode1" presStyleIdx="2" presStyleCnt="4">
        <dgm:presLayoutVars>
          <dgm:bulletEnabled val="1"/>
        </dgm:presLayoutVars>
      </dgm:prSet>
      <dgm:spPr/>
    </dgm:pt>
    <dgm:pt modelId="{6952098B-6560-4553-A956-B841FC9E207E}" type="pres">
      <dgm:prSet presAssocID="{7CA95D3D-ABC8-4282-87CD-54231E8A73DB}" presName="spacing" presStyleCnt="0"/>
      <dgm:spPr/>
    </dgm:pt>
    <dgm:pt modelId="{7627E6A6-8980-4B4B-8274-26677A6EF2B9}" type="pres">
      <dgm:prSet presAssocID="{D3CC5294-C79B-44A4-A531-997DDBBCC365}" presName="linNode" presStyleCnt="0"/>
      <dgm:spPr/>
    </dgm:pt>
    <dgm:pt modelId="{EBFAAC09-65CD-483A-9D01-9E3C4C6E6DCD}" type="pres">
      <dgm:prSet presAssocID="{D3CC5294-C79B-44A4-A531-997DDBBCC365}" presName="parentShp" presStyleLbl="node1" presStyleIdx="3" presStyleCnt="4">
        <dgm:presLayoutVars>
          <dgm:bulletEnabled val="1"/>
        </dgm:presLayoutVars>
      </dgm:prSet>
      <dgm:spPr/>
    </dgm:pt>
    <dgm:pt modelId="{CBEF5830-4322-4B97-88C8-667410E8574B}" type="pres">
      <dgm:prSet presAssocID="{D3CC5294-C79B-44A4-A531-997DDBBCC365}" presName="childShp" presStyleLbl="bgAccFollowNode1" presStyleIdx="3" presStyleCnt="4">
        <dgm:presLayoutVars>
          <dgm:bulletEnabled val="1"/>
        </dgm:presLayoutVars>
      </dgm:prSet>
      <dgm:spPr/>
    </dgm:pt>
  </dgm:ptLst>
  <dgm:cxnLst>
    <dgm:cxn modelId="{747CB504-E0A6-4436-85E4-02D22A98C8AB}" type="presOf" srcId="{D3CC5294-C79B-44A4-A531-997DDBBCC365}" destId="{EBFAAC09-65CD-483A-9D01-9E3C4C6E6DCD}" srcOrd="0" destOrd="0" presId="urn:microsoft.com/office/officeart/2005/8/layout/vList6"/>
    <dgm:cxn modelId="{BC873A0B-B45C-48BF-A641-BA94AF6D55D5}" srcId="{D3CC5294-C79B-44A4-A531-997DDBBCC365}" destId="{09DE3241-BFC8-4E43-B5E4-6F915F4B4570}" srcOrd="2" destOrd="0" parTransId="{3B0449C9-A009-4D41-84C0-2FA5F24C810A}" sibTransId="{1F507728-EF0B-44A4-B4EB-FABF4203C75F}"/>
    <dgm:cxn modelId="{A6D4AC1C-97F5-4919-B128-59BB335B9974}" type="presOf" srcId="{22F9F013-ED1D-44CE-A92D-E176030B3768}" destId="{BD5F9AEE-768B-41E2-8C9C-D539EE825C2C}" srcOrd="0" destOrd="0" presId="urn:microsoft.com/office/officeart/2005/8/layout/vList6"/>
    <dgm:cxn modelId="{47963423-C7D5-44AA-A2B2-6AC30A086A4C}" srcId="{22F9F013-ED1D-44CE-A92D-E176030B3768}" destId="{4B0675C0-468A-4A1C-A23B-7492C0B03250}" srcOrd="0" destOrd="0" parTransId="{A51594A6-6CBC-40FE-A536-81A9B5C4426D}" sibTransId="{876738E6-84CF-440A-8E85-5AB1EBDE12EA}"/>
    <dgm:cxn modelId="{F9F88D23-1F99-4238-8A8D-FE18CFD4C968}" type="presOf" srcId="{4A1CCB9B-1FEA-4111-9913-85A29A0B90AC}" destId="{33F1641B-0342-482C-97BB-8A22A98A1DA1}" srcOrd="0" destOrd="1" presId="urn:microsoft.com/office/officeart/2005/8/layout/vList6"/>
    <dgm:cxn modelId="{605EC725-7023-4111-BD23-DC6C41DCE5D0}" srcId="{4F4AD162-8BC4-4B7E-8D6B-EEB7A6BE125C}" destId="{9BAF5331-3DC7-4256-A5BD-100C0B8898F0}" srcOrd="0" destOrd="0" parTransId="{BB11C406-149F-4E12-88E4-909FB754A2A8}" sibTransId="{BC75FB51-3C0A-4A00-AD5E-204CDA3F2672}"/>
    <dgm:cxn modelId="{97B8213F-2664-4917-992C-239E4C97904C}" srcId="{4B0675C0-468A-4A1C-A23B-7492C0B03250}" destId="{4A1CCB9B-1FEA-4111-9913-85A29A0B90AC}" srcOrd="1" destOrd="0" parTransId="{9C355A42-966F-4C8D-91C0-B57C00022D5F}" sibTransId="{E804EC12-4DE4-457E-B0AC-4E1C82CF6808}"/>
    <dgm:cxn modelId="{86BD2B5E-AD4D-4039-A6D6-98C7D7370E0A}" srcId="{4F4AD162-8BC4-4B7E-8D6B-EEB7A6BE125C}" destId="{7C0EEEFA-20EF-4971-AD93-901083F1F315}" srcOrd="1" destOrd="0" parTransId="{E3A2E675-668A-4B1B-AB9F-9FB94F794ACE}" sibTransId="{A61B70EA-F33D-4BF6-BD4D-79CF68916C19}"/>
    <dgm:cxn modelId="{80ADA441-A981-401D-BAAB-43E7C9F980C6}" type="presOf" srcId="{4B0675C0-468A-4A1C-A23B-7492C0B03250}" destId="{99868A19-D5D0-40F6-8354-2573AD785EE2}" srcOrd="0" destOrd="0" presId="urn:microsoft.com/office/officeart/2005/8/layout/vList6"/>
    <dgm:cxn modelId="{1DF7B66C-5224-48CB-A92C-5089C2F7F4F0}" srcId="{D3CC5294-C79B-44A4-A531-997DDBBCC365}" destId="{A0E8DE23-F10F-4816-A305-7AC668460EC3}" srcOrd="1" destOrd="0" parTransId="{7F8FB066-5B05-47F5-B0A0-55374A110F3D}" sibTransId="{35B0E1D9-BE69-4021-9A1B-EF2CB5319743}"/>
    <dgm:cxn modelId="{CB5A494D-3F28-4AD9-97F7-93156C5B5392}" type="presOf" srcId="{7C0EEEFA-20EF-4971-AD93-901083F1F315}" destId="{1384B6C7-EDA7-4008-AB25-69A0C0B0E6A0}" srcOrd="0" destOrd="1" presId="urn:microsoft.com/office/officeart/2005/8/layout/vList6"/>
    <dgm:cxn modelId="{87DD2C6E-B8F2-4580-BEE8-4D9A1C1602E8}" type="presOf" srcId="{EA0F64C8-C339-4DB3-87E6-E098FB57B945}" destId="{A43A775F-9E0C-42F7-AD7D-4F5A5A3C05DD}" srcOrd="0" destOrd="0" presId="urn:microsoft.com/office/officeart/2005/8/layout/vList6"/>
    <dgm:cxn modelId="{3458C04E-2096-4273-A238-6396745F0039}" type="presOf" srcId="{1C2FAF1C-8636-49AD-8E07-A53047A004A5}" destId="{3AE10414-7708-46D7-A051-BE14D8C427A6}" srcOrd="0" destOrd="1" presId="urn:microsoft.com/office/officeart/2005/8/layout/vList6"/>
    <dgm:cxn modelId="{CBA2A851-6E26-47D9-8D77-E10E803B6643}" type="presOf" srcId="{09DE3241-BFC8-4E43-B5E4-6F915F4B4570}" destId="{CBEF5830-4322-4B97-88C8-667410E8574B}" srcOrd="0" destOrd="2" presId="urn:microsoft.com/office/officeart/2005/8/layout/vList6"/>
    <dgm:cxn modelId="{577E4F57-4A29-4D63-ACAB-035465F48CAF}" srcId="{22F9F013-ED1D-44CE-A92D-E176030B3768}" destId="{4F4AD162-8BC4-4B7E-8D6B-EEB7A6BE125C}" srcOrd="1" destOrd="0" parTransId="{B88B9BEE-BEB4-4A2D-ACD3-4A0BE8441391}" sibTransId="{93B0F973-7698-4906-A582-DE21958AEA85}"/>
    <dgm:cxn modelId="{02C3DC5A-74D5-4D9A-B397-1E6A5BFC3F1B}" type="presOf" srcId="{4F4AD162-8BC4-4B7E-8D6B-EEB7A6BE125C}" destId="{D848FC63-1DB0-4BE2-8A5F-8C89028BDAC5}" srcOrd="0" destOrd="0" presId="urn:microsoft.com/office/officeart/2005/8/layout/vList6"/>
    <dgm:cxn modelId="{A2FF837B-3D21-40A9-8658-2F79E868E0F0}" srcId="{4B0675C0-468A-4A1C-A23B-7492C0B03250}" destId="{FCC4A5D1-B178-4AEF-8488-1AF543EC7A3C}" srcOrd="2" destOrd="0" parTransId="{29559FF8-FCA4-433E-B8C3-347EE1A129A6}" sibTransId="{F8E20B64-67D8-4906-86CF-5BBF2DEC823F}"/>
    <dgm:cxn modelId="{F83DD386-86D2-4370-A3DE-3C72869A272D}" type="presOf" srcId="{5ACCA417-6205-46E5-AC6B-E48B85D2E9CB}" destId="{CBEF5830-4322-4B97-88C8-667410E8574B}" srcOrd="0" destOrd="0" presId="urn:microsoft.com/office/officeart/2005/8/layout/vList6"/>
    <dgm:cxn modelId="{1FC6F193-DDE2-427E-BF71-8BF53FF9D44A}" srcId="{4B0675C0-468A-4A1C-A23B-7492C0B03250}" destId="{1114F505-855A-41BA-B455-FDDB67D1F708}" srcOrd="0" destOrd="0" parTransId="{BF5C25D4-6209-4F98-A465-D95FD9AC03F4}" sibTransId="{2AEBBE2A-985B-4880-AE28-C51B59E4FEE8}"/>
    <dgm:cxn modelId="{B33EF69C-2AF9-4951-966D-9F4FF783C1F9}" type="presOf" srcId="{A0E8DE23-F10F-4816-A305-7AC668460EC3}" destId="{CBEF5830-4322-4B97-88C8-667410E8574B}" srcOrd="0" destOrd="1" presId="urn:microsoft.com/office/officeart/2005/8/layout/vList6"/>
    <dgm:cxn modelId="{7AFF929E-D841-462E-A864-DB2D212F952C}" type="presOf" srcId="{78B7B652-54C2-4B83-A7EF-9D7263330AF5}" destId="{3AE10414-7708-46D7-A051-BE14D8C427A6}" srcOrd="0" destOrd="0" presId="urn:microsoft.com/office/officeart/2005/8/layout/vList6"/>
    <dgm:cxn modelId="{F008E4A0-0CCB-4BCC-B6AA-2F439EA4BA0D}" type="presOf" srcId="{9BAF5331-3DC7-4256-A5BD-100C0B8898F0}" destId="{1384B6C7-EDA7-4008-AB25-69A0C0B0E6A0}" srcOrd="0" destOrd="0" presId="urn:microsoft.com/office/officeart/2005/8/layout/vList6"/>
    <dgm:cxn modelId="{099210B3-D13D-46F5-9606-0434BCDB6713}" srcId="{D3CC5294-C79B-44A4-A531-997DDBBCC365}" destId="{5ACCA417-6205-46E5-AC6B-E48B85D2E9CB}" srcOrd="0" destOrd="0" parTransId="{A874DD0E-4F6A-4E44-B123-CA53A5790FB7}" sibTransId="{B7DC65B6-F1E0-4DC7-AF50-705ACC374D9A}"/>
    <dgm:cxn modelId="{5F3747BB-74C4-4987-BF22-739F8D831DF2}" type="presOf" srcId="{FCC4A5D1-B178-4AEF-8488-1AF543EC7A3C}" destId="{33F1641B-0342-482C-97BB-8A22A98A1DA1}" srcOrd="0" destOrd="2" presId="urn:microsoft.com/office/officeart/2005/8/layout/vList6"/>
    <dgm:cxn modelId="{7E6903C1-A433-4621-833A-23085CA08765}" srcId="{EA0F64C8-C339-4DB3-87E6-E098FB57B945}" destId="{78B7B652-54C2-4B83-A7EF-9D7263330AF5}" srcOrd="0" destOrd="0" parTransId="{6093EA1F-96A9-45A6-B4DE-A6B3C406CC71}" sibTransId="{ACAE7239-9999-4EAC-BF3F-CF0197BB30EF}"/>
    <dgm:cxn modelId="{801BF0C6-FF5F-4D79-B9C0-10021FA35DF2}" srcId="{22F9F013-ED1D-44CE-A92D-E176030B3768}" destId="{D3CC5294-C79B-44A4-A531-997DDBBCC365}" srcOrd="3" destOrd="0" parTransId="{265953CE-263B-4F38-8BE3-ABABF633DF84}" sibTransId="{1DC56083-629A-442D-9A63-57C6269C5B79}"/>
    <dgm:cxn modelId="{D9AF09C9-087C-4217-ADB2-E1E72661CA95}" srcId="{EA0F64C8-C339-4DB3-87E6-E098FB57B945}" destId="{1C2FAF1C-8636-49AD-8E07-A53047A004A5}" srcOrd="1" destOrd="0" parTransId="{45A79953-73C8-49D8-9F1C-A1C7203F4B5B}" sibTransId="{C4D65317-5CC5-4E01-9531-2BCF9C9422AD}"/>
    <dgm:cxn modelId="{C663C0D7-AF54-460B-99F2-37D90601CC8C}" type="presOf" srcId="{1114F505-855A-41BA-B455-FDDB67D1F708}" destId="{33F1641B-0342-482C-97BB-8A22A98A1DA1}" srcOrd="0" destOrd="0" presId="urn:microsoft.com/office/officeart/2005/8/layout/vList6"/>
    <dgm:cxn modelId="{5862EEE7-BDD9-4055-BA17-729EA9A4BA55}" srcId="{22F9F013-ED1D-44CE-A92D-E176030B3768}" destId="{EA0F64C8-C339-4DB3-87E6-E098FB57B945}" srcOrd="2" destOrd="0" parTransId="{806C0338-08B1-487C-B9BA-A9A46228FE49}" sibTransId="{7CA95D3D-ABC8-4282-87CD-54231E8A73DB}"/>
    <dgm:cxn modelId="{EFCB4750-04A3-4624-A2B9-E45A193321F8}" type="presParOf" srcId="{BD5F9AEE-768B-41E2-8C9C-D539EE825C2C}" destId="{2963042E-AE74-4F23-842F-F4A19D8FB7EA}" srcOrd="0" destOrd="0" presId="urn:microsoft.com/office/officeart/2005/8/layout/vList6"/>
    <dgm:cxn modelId="{2A1B6BF7-F481-4A73-AFF8-E168049CF98C}" type="presParOf" srcId="{2963042E-AE74-4F23-842F-F4A19D8FB7EA}" destId="{99868A19-D5D0-40F6-8354-2573AD785EE2}" srcOrd="0" destOrd="0" presId="urn:microsoft.com/office/officeart/2005/8/layout/vList6"/>
    <dgm:cxn modelId="{3CF1D428-69AB-4C43-BB7A-922E18880A5F}" type="presParOf" srcId="{2963042E-AE74-4F23-842F-F4A19D8FB7EA}" destId="{33F1641B-0342-482C-97BB-8A22A98A1DA1}" srcOrd="1" destOrd="0" presId="urn:microsoft.com/office/officeart/2005/8/layout/vList6"/>
    <dgm:cxn modelId="{B940B48E-81A3-4F2E-85C6-0147D79CCEBB}" type="presParOf" srcId="{BD5F9AEE-768B-41E2-8C9C-D539EE825C2C}" destId="{250BFA1E-F6DE-4956-952A-161ABF4DD330}" srcOrd="1" destOrd="0" presId="urn:microsoft.com/office/officeart/2005/8/layout/vList6"/>
    <dgm:cxn modelId="{FE8D42F3-3E91-4FC6-B681-1394323EE8BE}" type="presParOf" srcId="{BD5F9AEE-768B-41E2-8C9C-D539EE825C2C}" destId="{4684E522-AE65-4141-B257-CEA1969A24C1}" srcOrd="2" destOrd="0" presId="urn:microsoft.com/office/officeart/2005/8/layout/vList6"/>
    <dgm:cxn modelId="{3A66FBFE-7484-4457-96A2-952A32361A7F}" type="presParOf" srcId="{4684E522-AE65-4141-B257-CEA1969A24C1}" destId="{D848FC63-1DB0-4BE2-8A5F-8C89028BDAC5}" srcOrd="0" destOrd="0" presId="urn:microsoft.com/office/officeart/2005/8/layout/vList6"/>
    <dgm:cxn modelId="{0EB6EE25-5D32-4526-ABD8-092C6033EE6F}" type="presParOf" srcId="{4684E522-AE65-4141-B257-CEA1969A24C1}" destId="{1384B6C7-EDA7-4008-AB25-69A0C0B0E6A0}" srcOrd="1" destOrd="0" presId="urn:microsoft.com/office/officeart/2005/8/layout/vList6"/>
    <dgm:cxn modelId="{30B877A4-5F48-43FF-BD27-315B86980FAC}" type="presParOf" srcId="{BD5F9AEE-768B-41E2-8C9C-D539EE825C2C}" destId="{98F3CDEC-4AE9-4C6F-89B3-184B9E42FFE2}" srcOrd="3" destOrd="0" presId="urn:microsoft.com/office/officeart/2005/8/layout/vList6"/>
    <dgm:cxn modelId="{FD8B23F0-4BC6-4D0E-B50B-5F4EE06CB14E}" type="presParOf" srcId="{BD5F9AEE-768B-41E2-8C9C-D539EE825C2C}" destId="{895D4E48-E6BF-4BEF-B7DA-E0142485630D}" srcOrd="4" destOrd="0" presId="urn:microsoft.com/office/officeart/2005/8/layout/vList6"/>
    <dgm:cxn modelId="{E369413D-6F1F-490E-9DC7-FD8AEB9B5FAC}" type="presParOf" srcId="{895D4E48-E6BF-4BEF-B7DA-E0142485630D}" destId="{A43A775F-9E0C-42F7-AD7D-4F5A5A3C05DD}" srcOrd="0" destOrd="0" presId="urn:microsoft.com/office/officeart/2005/8/layout/vList6"/>
    <dgm:cxn modelId="{A8EDB805-2C17-4AEB-B11A-A21B692B1375}" type="presParOf" srcId="{895D4E48-E6BF-4BEF-B7DA-E0142485630D}" destId="{3AE10414-7708-46D7-A051-BE14D8C427A6}" srcOrd="1" destOrd="0" presId="urn:microsoft.com/office/officeart/2005/8/layout/vList6"/>
    <dgm:cxn modelId="{F7212B18-B7AE-4342-9669-16DAAF4462D4}" type="presParOf" srcId="{BD5F9AEE-768B-41E2-8C9C-D539EE825C2C}" destId="{6952098B-6560-4553-A956-B841FC9E207E}" srcOrd="5" destOrd="0" presId="urn:microsoft.com/office/officeart/2005/8/layout/vList6"/>
    <dgm:cxn modelId="{7551DC94-4EDB-48AC-AB6A-D3E60AD4182D}" type="presParOf" srcId="{BD5F9AEE-768B-41E2-8C9C-D539EE825C2C}" destId="{7627E6A6-8980-4B4B-8274-26677A6EF2B9}" srcOrd="6" destOrd="0" presId="urn:microsoft.com/office/officeart/2005/8/layout/vList6"/>
    <dgm:cxn modelId="{B73D7959-40B3-4CB8-B625-07A8CE6D42CE}" type="presParOf" srcId="{7627E6A6-8980-4B4B-8274-26677A6EF2B9}" destId="{EBFAAC09-65CD-483A-9D01-9E3C4C6E6DCD}" srcOrd="0" destOrd="0" presId="urn:microsoft.com/office/officeart/2005/8/layout/vList6"/>
    <dgm:cxn modelId="{1E0B3F63-38D6-4082-99DD-A09A26E342C0}" type="presParOf" srcId="{7627E6A6-8980-4B4B-8274-26677A6EF2B9}" destId="{CBEF5830-4322-4B97-88C8-667410E8574B}" srcOrd="1" destOrd="0" presId="urn:microsoft.com/office/officeart/2005/8/layout/vList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53A0E7-CA5C-496B-BB84-90396A5CD50F}">
      <dsp:nvSpPr>
        <dsp:cNvPr id="0" name=""/>
        <dsp:cNvSpPr/>
      </dsp:nvSpPr>
      <dsp:spPr>
        <a:xfrm>
          <a:off x="1962" y="0"/>
          <a:ext cx="4998405" cy="3698050"/>
        </a:xfrm>
        <a:prstGeom prst="roundRect">
          <a:avLst>
            <a:gd name="adj" fmla="val 5000"/>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82296" rIns="106680" bIns="0" numCol="1" spcCol="1270" anchor="t" anchorCtr="0">
          <a:noAutofit/>
        </a:bodyPr>
        <a:lstStyle/>
        <a:p>
          <a:pPr marL="0" lvl="0" indent="0" algn="r" defTabSz="1066800">
            <a:lnSpc>
              <a:spcPct val="90000"/>
            </a:lnSpc>
            <a:spcBef>
              <a:spcPct val="0"/>
            </a:spcBef>
            <a:spcAft>
              <a:spcPct val="35000"/>
            </a:spcAft>
            <a:buNone/>
          </a:pPr>
          <a:r>
            <a:rPr lang="fr-FR" sz="2400" b="1" u="sng" kern="1200" dirty="0"/>
            <a:t>TD</a:t>
          </a:r>
        </a:p>
      </dsp:txBody>
      <dsp:txXfrm rot="16200000">
        <a:off x="-1014397" y="1016359"/>
        <a:ext cx="3032401" cy="999681"/>
      </dsp:txXfrm>
    </dsp:sp>
    <dsp:sp modelId="{BC699E47-4B59-481F-88D2-1FBBBF88D011}">
      <dsp:nvSpPr>
        <dsp:cNvPr id="0" name=""/>
        <dsp:cNvSpPr/>
      </dsp:nvSpPr>
      <dsp:spPr>
        <a:xfrm>
          <a:off x="1001643" y="0"/>
          <a:ext cx="3723812" cy="3698050"/>
        </a:xfrm>
        <a:prstGeom prst="rect">
          <a:avLst/>
        </a:prstGeom>
        <a:noFill/>
        <a:ln>
          <a:noFill/>
        </a:ln>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157734" rIns="0" bIns="0" numCol="1" spcCol="1270" anchor="t" anchorCtr="0">
          <a:noAutofit/>
        </a:bodyPr>
        <a:lstStyle/>
        <a:p>
          <a:pPr marL="0" lvl="0" indent="0" algn="l" defTabSz="2044700">
            <a:lnSpc>
              <a:spcPct val="90000"/>
            </a:lnSpc>
            <a:spcBef>
              <a:spcPct val="0"/>
            </a:spcBef>
            <a:spcAft>
              <a:spcPct val="35000"/>
            </a:spcAft>
            <a:buNone/>
          </a:pPr>
          <a:r>
            <a:rPr lang="fr-FR" sz="4600" kern="1200" dirty="0"/>
            <a:t>2h</a:t>
          </a:r>
        </a:p>
        <a:p>
          <a:pPr marL="0" lvl="0" indent="0" algn="l" defTabSz="2044700">
            <a:lnSpc>
              <a:spcPct val="90000"/>
            </a:lnSpc>
            <a:spcBef>
              <a:spcPct val="0"/>
            </a:spcBef>
            <a:spcAft>
              <a:spcPct val="35000"/>
            </a:spcAft>
            <a:buNone/>
          </a:pPr>
          <a:r>
            <a:rPr lang="fr-FR" sz="4600" kern="1200" dirty="0"/>
            <a:t>En groupe TD</a:t>
          </a:r>
        </a:p>
        <a:p>
          <a:pPr marL="0" lvl="0" indent="0" algn="l" defTabSz="2044700">
            <a:lnSpc>
              <a:spcPct val="90000"/>
            </a:lnSpc>
            <a:spcBef>
              <a:spcPct val="0"/>
            </a:spcBef>
            <a:spcAft>
              <a:spcPct val="35000"/>
            </a:spcAft>
            <a:buNone/>
          </a:pPr>
          <a:endParaRPr lang="fr-FR" sz="4600" kern="1200" dirty="0"/>
        </a:p>
      </dsp:txBody>
      <dsp:txXfrm>
        <a:off x="1001643" y="0"/>
        <a:ext cx="3723812" cy="3698050"/>
      </dsp:txXfrm>
    </dsp:sp>
    <dsp:sp modelId="{9FB1A45A-2795-4793-B0F5-D48FD41BBEE0}">
      <dsp:nvSpPr>
        <dsp:cNvPr id="0" name=""/>
        <dsp:cNvSpPr/>
      </dsp:nvSpPr>
      <dsp:spPr>
        <a:xfrm>
          <a:off x="5175312" y="0"/>
          <a:ext cx="4998405" cy="3698050"/>
        </a:xfrm>
        <a:prstGeom prst="roundRect">
          <a:avLst>
            <a:gd name="adj" fmla="val 5000"/>
          </a:avLst>
        </a:prstGeom>
        <a:gradFill rotWithShape="0">
          <a:gsLst>
            <a:gs pos="0">
              <a:schemeClr val="dk2">
                <a:hueOff val="0"/>
                <a:satOff val="0"/>
                <a:lumOff val="0"/>
                <a:alphaOff val="0"/>
                <a:tint val="94000"/>
                <a:satMod val="103000"/>
                <a:lumMod val="102000"/>
              </a:schemeClr>
            </a:gs>
            <a:gs pos="50000">
              <a:schemeClr val="dk2">
                <a:hueOff val="0"/>
                <a:satOff val="0"/>
                <a:lumOff val="0"/>
                <a:alphaOff val="0"/>
                <a:shade val="100000"/>
                <a:satMod val="110000"/>
                <a:lumMod val="100000"/>
              </a:schemeClr>
            </a:gs>
            <a:gs pos="100000">
              <a:schemeClr val="dk2">
                <a:hueOff val="0"/>
                <a:satOff val="0"/>
                <a:lumOff val="0"/>
                <a:alphaOff val="0"/>
                <a:shade val="78000"/>
                <a:satMod val="120000"/>
                <a:lumMod val="99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82296" rIns="106680" bIns="0" numCol="1" spcCol="1270" anchor="t" anchorCtr="0">
          <a:noAutofit/>
        </a:bodyPr>
        <a:lstStyle/>
        <a:p>
          <a:pPr marL="0" lvl="0" indent="0" algn="r" defTabSz="1066800">
            <a:lnSpc>
              <a:spcPct val="90000"/>
            </a:lnSpc>
            <a:spcBef>
              <a:spcPct val="0"/>
            </a:spcBef>
            <a:spcAft>
              <a:spcPct val="35000"/>
            </a:spcAft>
            <a:buNone/>
          </a:pPr>
          <a:r>
            <a:rPr lang="fr-FR" sz="2400" b="1" u="sng" kern="1200" dirty="0"/>
            <a:t>TP découverte </a:t>
          </a:r>
        </a:p>
      </dsp:txBody>
      <dsp:txXfrm rot="16200000">
        <a:off x="4158952" y="1016359"/>
        <a:ext cx="3032401" cy="999681"/>
      </dsp:txXfrm>
    </dsp:sp>
    <dsp:sp modelId="{C8DC6C22-7EA5-4FEA-8E27-6D69B116799B}">
      <dsp:nvSpPr>
        <dsp:cNvPr id="0" name=""/>
        <dsp:cNvSpPr/>
      </dsp:nvSpPr>
      <dsp:spPr>
        <a:xfrm rot="5400000">
          <a:off x="4928646" y="2794461"/>
          <a:ext cx="543315" cy="749760"/>
        </a:xfrm>
        <a:prstGeom prst="flowChartExtract">
          <a:avLst/>
        </a:prstGeom>
        <a:solidFill>
          <a:schemeClr val="lt2">
            <a:hueOff val="0"/>
            <a:satOff val="0"/>
            <a:lumOff val="0"/>
            <a:alphaOff val="0"/>
          </a:schemeClr>
        </a:solidFill>
        <a:ln w="9525" cap="flat" cmpd="sng" algn="ctr">
          <a:solidFill>
            <a:schemeClr val="dk2">
              <a:hueOff val="0"/>
              <a:satOff val="0"/>
              <a:lumOff val="0"/>
              <a:alphaOff val="0"/>
            </a:schemeClr>
          </a:solidFill>
          <a:prstDash val="solid"/>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247BDE90-52F4-4416-A712-02B984A392C3}">
      <dsp:nvSpPr>
        <dsp:cNvPr id="0" name=""/>
        <dsp:cNvSpPr/>
      </dsp:nvSpPr>
      <dsp:spPr>
        <a:xfrm>
          <a:off x="6174993" y="0"/>
          <a:ext cx="3723812" cy="3698050"/>
        </a:xfrm>
        <a:prstGeom prst="rect">
          <a:avLst/>
        </a:prstGeom>
        <a:noFill/>
        <a:ln>
          <a:noFill/>
        </a:ln>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157734" rIns="0" bIns="0" numCol="1" spcCol="1270" anchor="t" anchorCtr="0">
          <a:noAutofit/>
        </a:bodyPr>
        <a:lstStyle/>
        <a:p>
          <a:pPr marL="0" lvl="0" indent="0" algn="l" defTabSz="2044700">
            <a:lnSpc>
              <a:spcPct val="90000"/>
            </a:lnSpc>
            <a:spcBef>
              <a:spcPct val="0"/>
            </a:spcBef>
            <a:spcAft>
              <a:spcPct val="35000"/>
            </a:spcAft>
            <a:buNone/>
          </a:pPr>
          <a:r>
            <a:rPr lang="fr-FR" sz="4600" kern="1200" dirty="0"/>
            <a:t>2x4h</a:t>
          </a:r>
        </a:p>
        <a:p>
          <a:pPr marL="0" lvl="0" indent="0" algn="l" defTabSz="2044700">
            <a:lnSpc>
              <a:spcPct val="90000"/>
            </a:lnSpc>
            <a:spcBef>
              <a:spcPct val="0"/>
            </a:spcBef>
            <a:spcAft>
              <a:spcPct val="35000"/>
            </a:spcAft>
            <a:buNone/>
          </a:pPr>
          <a:r>
            <a:rPr lang="fr-FR" sz="4600" kern="1200" dirty="0"/>
            <a:t>En groupe TP (12-14 étudiants)</a:t>
          </a:r>
        </a:p>
        <a:p>
          <a:pPr marL="0" lvl="0" indent="0" algn="l" defTabSz="2044700">
            <a:lnSpc>
              <a:spcPct val="90000"/>
            </a:lnSpc>
            <a:spcBef>
              <a:spcPct val="0"/>
            </a:spcBef>
            <a:spcAft>
              <a:spcPct val="35000"/>
            </a:spcAft>
            <a:buNone/>
          </a:pPr>
          <a:endParaRPr lang="fr-FR" sz="4600" kern="1200" dirty="0"/>
        </a:p>
      </dsp:txBody>
      <dsp:txXfrm>
        <a:off x="6174993" y="0"/>
        <a:ext cx="3723812" cy="36980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F1641B-0342-482C-97BB-8A22A98A1DA1}">
      <dsp:nvSpPr>
        <dsp:cNvPr id="0" name=""/>
        <dsp:cNvSpPr/>
      </dsp:nvSpPr>
      <dsp:spPr>
        <a:xfrm>
          <a:off x="2758302" y="1587"/>
          <a:ext cx="4137454" cy="1259416"/>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t" anchorCtr="0">
          <a:noAutofit/>
        </a:bodyPr>
        <a:lstStyle/>
        <a:p>
          <a:pPr marL="114300" lvl="1" indent="-114300" algn="l" defTabSz="577850">
            <a:lnSpc>
              <a:spcPct val="90000"/>
            </a:lnSpc>
            <a:spcBef>
              <a:spcPct val="0"/>
            </a:spcBef>
            <a:spcAft>
              <a:spcPct val="15000"/>
            </a:spcAft>
            <a:buChar char="•"/>
          </a:pPr>
          <a:r>
            <a:rPr lang="fr-FR" sz="1300" kern="1200" dirty="0"/>
            <a:t>Les tolérances</a:t>
          </a:r>
        </a:p>
        <a:p>
          <a:pPr marL="114300" lvl="1" indent="-114300" algn="l" defTabSz="577850">
            <a:lnSpc>
              <a:spcPct val="90000"/>
            </a:lnSpc>
            <a:spcBef>
              <a:spcPct val="0"/>
            </a:spcBef>
            <a:spcAft>
              <a:spcPct val="15000"/>
            </a:spcAft>
            <a:buChar char="•"/>
          </a:pPr>
          <a:r>
            <a:rPr lang="fr-FR" sz="1300" kern="1200" dirty="0"/>
            <a:t>Les capacités machine</a:t>
          </a:r>
        </a:p>
        <a:p>
          <a:pPr marL="114300" lvl="1" indent="-114300" algn="l" defTabSz="577850">
            <a:lnSpc>
              <a:spcPct val="90000"/>
            </a:lnSpc>
            <a:spcBef>
              <a:spcPct val="0"/>
            </a:spcBef>
            <a:spcAft>
              <a:spcPct val="15000"/>
            </a:spcAft>
            <a:buChar char="•"/>
          </a:pPr>
          <a:r>
            <a:rPr lang="fr-FR" sz="1300" kern="1200" dirty="0"/>
            <a:t>Les extensions du fichier</a:t>
          </a:r>
        </a:p>
      </dsp:txBody>
      <dsp:txXfrm>
        <a:off x="2758302" y="159014"/>
        <a:ext cx="3665173" cy="944562"/>
      </dsp:txXfrm>
    </dsp:sp>
    <dsp:sp modelId="{99868A19-D5D0-40F6-8354-2573AD785EE2}">
      <dsp:nvSpPr>
        <dsp:cNvPr id="0" name=""/>
        <dsp:cNvSpPr/>
      </dsp:nvSpPr>
      <dsp:spPr>
        <a:xfrm>
          <a:off x="0" y="1587"/>
          <a:ext cx="2758302" cy="125941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fr-FR" sz="2200" kern="1200" dirty="0"/>
            <a:t>Les variables utilisées par le moteur du post pro</a:t>
          </a:r>
        </a:p>
      </dsp:txBody>
      <dsp:txXfrm>
        <a:off x="61480" y="63067"/>
        <a:ext cx="2635342" cy="1136456"/>
      </dsp:txXfrm>
    </dsp:sp>
    <dsp:sp modelId="{1384B6C7-EDA7-4008-AB25-69A0C0B0E6A0}">
      <dsp:nvSpPr>
        <dsp:cNvPr id="0" name=""/>
        <dsp:cNvSpPr/>
      </dsp:nvSpPr>
      <dsp:spPr>
        <a:xfrm>
          <a:off x="2758302" y="1386945"/>
          <a:ext cx="4137454" cy="1259416"/>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t" anchorCtr="0">
          <a:noAutofit/>
        </a:bodyPr>
        <a:lstStyle/>
        <a:p>
          <a:pPr marL="114300" lvl="1" indent="-114300" algn="l" defTabSz="577850">
            <a:lnSpc>
              <a:spcPct val="90000"/>
            </a:lnSpc>
            <a:spcBef>
              <a:spcPct val="0"/>
            </a:spcBef>
            <a:spcAft>
              <a:spcPct val="15000"/>
            </a:spcAft>
            <a:buChar char="•"/>
          </a:pPr>
          <a:r>
            <a:rPr lang="fr-FR" sz="1300" kern="1200" dirty="0"/>
            <a:t>Le paramétrage laissé à l’utilisateur du post pro</a:t>
          </a:r>
        </a:p>
        <a:p>
          <a:pPr marL="114300" lvl="1" indent="-114300" algn="l" defTabSz="577850">
            <a:lnSpc>
              <a:spcPct val="90000"/>
            </a:lnSpc>
            <a:spcBef>
              <a:spcPct val="0"/>
            </a:spcBef>
            <a:spcAft>
              <a:spcPct val="15000"/>
            </a:spcAft>
            <a:buChar char="•"/>
          </a:pPr>
          <a:r>
            <a:rPr lang="fr-FR" sz="1300" kern="1200" dirty="0"/>
            <a:t>Les options de la machine </a:t>
          </a:r>
        </a:p>
      </dsp:txBody>
      <dsp:txXfrm>
        <a:off x="2758302" y="1544372"/>
        <a:ext cx="3665173" cy="944562"/>
      </dsp:txXfrm>
    </dsp:sp>
    <dsp:sp modelId="{D848FC63-1DB0-4BE2-8A5F-8C89028BDAC5}">
      <dsp:nvSpPr>
        <dsp:cNvPr id="0" name=""/>
        <dsp:cNvSpPr/>
      </dsp:nvSpPr>
      <dsp:spPr>
        <a:xfrm>
          <a:off x="0" y="1386945"/>
          <a:ext cx="2758302" cy="125941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fr-FR" sz="2200" kern="1200" dirty="0"/>
            <a:t>Les tables de propriétés</a:t>
          </a:r>
        </a:p>
      </dsp:txBody>
      <dsp:txXfrm>
        <a:off x="61480" y="1448425"/>
        <a:ext cx="2635342" cy="1136456"/>
      </dsp:txXfrm>
    </dsp:sp>
    <dsp:sp modelId="{3AE10414-7708-46D7-A051-BE14D8C427A6}">
      <dsp:nvSpPr>
        <dsp:cNvPr id="0" name=""/>
        <dsp:cNvSpPr/>
      </dsp:nvSpPr>
      <dsp:spPr>
        <a:xfrm>
          <a:off x="2758302" y="2772304"/>
          <a:ext cx="4137454" cy="1259416"/>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t" anchorCtr="0">
          <a:noAutofit/>
        </a:bodyPr>
        <a:lstStyle/>
        <a:p>
          <a:pPr marL="114300" lvl="1" indent="-114300" algn="l" defTabSz="577850">
            <a:lnSpc>
              <a:spcPct val="90000"/>
            </a:lnSpc>
            <a:spcBef>
              <a:spcPct val="0"/>
            </a:spcBef>
            <a:spcAft>
              <a:spcPct val="15000"/>
            </a:spcAft>
            <a:buChar char="•"/>
          </a:pPr>
          <a:r>
            <a:rPr lang="fr-FR" sz="1300" kern="1200" dirty="0"/>
            <a:t>Le formatage du code CN</a:t>
          </a:r>
        </a:p>
        <a:p>
          <a:pPr marL="114300" lvl="1" indent="-114300" algn="l" defTabSz="577850">
            <a:lnSpc>
              <a:spcPct val="90000"/>
            </a:lnSpc>
            <a:spcBef>
              <a:spcPct val="0"/>
            </a:spcBef>
            <a:spcAft>
              <a:spcPct val="15000"/>
            </a:spcAft>
            <a:buChar char="•"/>
          </a:pPr>
          <a:r>
            <a:rPr lang="fr-FR" sz="1300" kern="1200" dirty="0"/>
            <a:t>Les paramètres(« variables ») pour l’ensemble du post pro</a:t>
          </a:r>
        </a:p>
      </dsp:txBody>
      <dsp:txXfrm>
        <a:off x="2758302" y="2929731"/>
        <a:ext cx="3665173" cy="944562"/>
      </dsp:txXfrm>
    </dsp:sp>
    <dsp:sp modelId="{A43A775F-9E0C-42F7-AD7D-4F5A5A3C05DD}">
      <dsp:nvSpPr>
        <dsp:cNvPr id="0" name=""/>
        <dsp:cNvSpPr/>
      </dsp:nvSpPr>
      <dsp:spPr>
        <a:xfrm>
          <a:off x="0" y="2772304"/>
          <a:ext cx="2758302" cy="125941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fr-FR" sz="2200" kern="1200" dirty="0"/>
            <a:t>Les variables globales et les formats</a:t>
          </a:r>
        </a:p>
      </dsp:txBody>
      <dsp:txXfrm>
        <a:off x="61480" y="2833784"/>
        <a:ext cx="2635342" cy="1136456"/>
      </dsp:txXfrm>
    </dsp:sp>
    <dsp:sp modelId="{CBEF5830-4322-4B97-88C8-667410E8574B}">
      <dsp:nvSpPr>
        <dsp:cNvPr id="0" name=""/>
        <dsp:cNvSpPr/>
      </dsp:nvSpPr>
      <dsp:spPr>
        <a:xfrm>
          <a:off x="2758302" y="4157662"/>
          <a:ext cx="4137454" cy="1259416"/>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t" anchorCtr="0">
          <a:noAutofit/>
        </a:bodyPr>
        <a:lstStyle/>
        <a:p>
          <a:pPr marL="114300" lvl="1" indent="-114300" algn="l" defTabSz="577850">
            <a:lnSpc>
              <a:spcPct val="90000"/>
            </a:lnSpc>
            <a:spcBef>
              <a:spcPct val="0"/>
            </a:spcBef>
            <a:spcAft>
              <a:spcPct val="15000"/>
            </a:spcAft>
            <a:buChar char="•"/>
          </a:pPr>
          <a:r>
            <a:rPr lang="fr-FR" sz="1300" kern="1200" dirty="0"/>
            <a:t>Les fonctions d’ouverture et de fermeture du post traitement</a:t>
          </a:r>
        </a:p>
        <a:p>
          <a:pPr marL="114300" lvl="1" indent="-114300" algn="l" defTabSz="577850">
            <a:lnSpc>
              <a:spcPct val="90000"/>
            </a:lnSpc>
            <a:spcBef>
              <a:spcPct val="0"/>
            </a:spcBef>
            <a:spcAft>
              <a:spcPct val="15000"/>
            </a:spcAft>
            <a:buChar char="•"/>
          </a:pPr>
          <a:r>
            <a:rPr lang="fr-FR" sz="1300" kern="1200" dirty="0"/>
            <a:t>Les fonctions de début et de de fin d’usinage</a:t>
          </a:r>
        </a:p>
        <a:p>
          <a:pPr marL="114300" lvl="1" indent="-114300" algn="l" defTabSz="577850">
            <a:lnSpc>
              <a:spcPct val="90000"/>
            </a:lnSpc>
            <a:spcBef>
              <a:spcPct val="0"/>
            </a:spcBef>
            <a:spcAft>
              <a:spcPct val="15000"/>
            </a:spcAft>
            <a:buChar char="•"/>
          </a:pPr>
          <a:r>
            <a:rPr lang="fr-FR" sz="1300" kern="1200" dirty="0"/>
            <a:t>Les fonctions qui « traduisent » les opérations d’usinage</a:t>
          </a:r>
        </a:p>
      </dsp:txBody>
      <dsp:txXfrm>
        <a:off x="2758302" y="4315089"/>
        <a:ext cx="3665173" cy="944562"/>
      </dsp:txXfrm>
    </dsp:sp>
    <dsp:sp modelId="{EBFAAC09-65CD-483A-9D01-9E3C4C6E6DCD}">
      <dsp:nvSpPr>
        <dsp:cNvPr id="0" name=""/>
        <dsp:cNvSpPr/>
      </dsp:nvSpPr>
      <dsp:spPr>
        <a:xfrm>
          <a:off x="0" y="4157662"/>
          <a:ext cx="2758302" cy="125941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fr-FR" sz="2200" kern="1200" dirty="0"/>
            <a:t>Les fonctions</a:t>
          </a:r>
        </a:p>
      </dsp:txBody>
      <dsp:txXfrm>
        <a:off x="61480" y="4219142"/>
        <a:ext cx="2635342" cy="113645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2.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fr-FR"/>
              <a:t>Modifiez le style du titre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74031286-5AD0-45E5-B13B-0805413369CB}" type="datetimeFigureOut">
              <a:rPr lang="fr-FR" smtClean="0"/>
              <a:t>17/09/2023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a:xfrm>
            <a:off x="9255346" y="2750337"/>
            <a:ext cx="1171888" cy="1356442"/>
          </a:xfrm>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2707514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fr-FR"/>
              <a:t>Modifiez le style du titre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74031286-5AD0-45E5-B13B-0805413369CB}" type="datetimeFigureOut">
              <a:rPr lang="fr-FR" smtClean="0"/>
              <a:t>17/09/2023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877493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fr-FR"/>
              <a:t>Modifiez le style du titre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74031286-5AD0-45E5-B13B-0805413369CB}" type="datetimeFigureOut">
              <a:rPr lang="fr-FR" smtClean="0"/>
              <a:t>17/09/2023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a:xfrm>
            <a:off x="10729455" y="4711309"/>
            <a:ext cx="1154151" cy="1090789"/>
          </a:xfrm>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278384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fr-FR"/>
              <a:t>Modifiez le style du titre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74031286-5AD0-45E5-B13B-0805413369CB}" type="datetimeFigureOut">
              <a:rPr lang="fr-FR" smtClean="0"/>
              <a:t>17/09/2023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a:xfrm>
            <a:off x="10729455" y="4711615"/>
            <a:ext cx="1154151" cy="1090789"/>
          </a:xfrm>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1924882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fr-FR"/>
              <a:t>Modifiez le style du titre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74031286-5AD0-45E5-B13B-0805413369CB}" type="datetimeFigureOut">
              <a:rPr lang="fr-FR" smtClean="0"/>
              <a:t>17/09/2023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a:xfrm>
            <a:off x="10729455" y="4709925"/>
            <a:ext cx="1154151" cy="1090789"/>
          </a:xfrm>
        </p:spPr>
        <p:txBody>
          <a:bodyPr/>
          <a:lstStyle/>
          <a:p>
            <a:fld id="{8FF141C4-46C8-4516-9C90-54FBE49CBC16}" type="slidenum">
              <a:rPr lang="fr-FR" smtClean="0"/>
              <a:t>‹N°›</a:t>
            </a:fld>
            <a:endParaRPr lang="fr-FR"/>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3533822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fr-FR"/>
              <a:t>Modifiez le style du titre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74031286-5AD0-45E5-B13B-0805413369CB}" type="datetimeFigureOut">
              <a:rPr lang="fr-FR" smtClean="0"/>
              <a:t>17/09/2023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a:xfrm>
            <a:off x="10729455" y="4709925"/>
            <a:ext cx="1154151" cy="1090789"/>
          </a:xfrm>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2216264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fr-FR"/>
              <a:t>Modifiez le style du titre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3" name="Date Placeholder 2"/>
          <p:cNvSpPr>
            <a:spLocks noGrp="1"/>
          </p:cNvSpPr>
          <p:nvPr>
            <p:ph type="dt" sz="half" idx="10"/>
          </p:nvPr>
        </p:nvSpPr>
        <p:spPr/>
        <p:txBody>
          <a:bodyPr/>
          <a:lstStyle/>
          <a:p>
            <a:fld id="{74031286-5AD0-45E5-B13B-0805413369CB}" type="datetimeFigureOut">
              <a:rPr lang="fr-FR" smtClean="0"/>
              <a:t>17/09/2023</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14199554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fr-FR"/>
              <a:t>Modifiez le style du titre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3" name="Date Placeholder 2"/>
          <p:cNvSpPr>
            <a:spLocks noGrp="1"/>
          </p:cNvSpPr>
          <p:nvPr>
            <p:ph type="dt" sz="half" idx="10"/>
          </p:nvPr>
        </p:nvSpPr>
        <p:spPr/>
        <p:txBody>
          <a:bodyPr/>
          <a:lstStyle/>
          <a:p>
            <a:fld id="{74031286-5AD0-45E5-B13B-0805413369CB}" type="datetimeFigureOut">
              <a:rPr lang="fr-FR" smtClean="0"/>
              <a:t>17/09/2023</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14017030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4031286-5AD0-45E5-B13B-0805413369CB}" type="datetimeFigureOut">
              <a:rPr lang="fr-FR" smtClean="0"/>
              <a:t>17/09/2023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9979356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74031286-5AD0-45E5-B13B-0805413369CB}" type="datetimeFigureOut">
              <a:rPr lang="fr-FR" smtClean="0"/>
              <a:t>17/09/2023</a:t>
            </a:fld>
            <a:endParaRPr lang="fr-FR"/>
          </a:p>
        </p:txBody>
      </p:sp>
      <p:sp>
        <p:nvSpPr>
          <p:cNvPr id="5" name="Footer Placeholder 4"/>
          <p:cNvSpPr>
            <a:spLocks noGrp="1"/>
          </p:cNvSpPr>
          <p:nvPr>
            <p:ph type="ftr" sz="quarter" idx="11"/>
          </p:nvPr>
        </p:nvSpPr>
        <p:spPr>
          <a:xfrm>
            <a:off x="680321" y="5936188"/>
            <a:ext cx="6126805" cy="365125"/>
          </a:xfrm>
        </p:spPr>
        <p:txBody>
          <a:bodyPr/>
          <a:lstStyle/>
          <a:p>
            <a:endParaRPr lang="fr-FR"/>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8FF141C4-46C8-4516-9C90-54FBE49CBC16}" type="slidenum">
              <a:rPr lang="fr-FR" smtClean="0"/>
              <a:t>‹N°›</a:t>
            </a:fld>
            <a:endParaRPr lang="fr-FR"/>
          </a:p>
        </p:txBody>
      </p:sp>
    </p:spTree>
    <p:extLst>
      <p:ext uri="{BB962C8B-B14F-4D97-AF65-F5344CB8AC3E}">
        <p14:creationId xmlns:p14="http://schemas.microsoft.com/office/powerpoint/2010/main" val="1199698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4031286-5AD0-45E5-B13B-0805413369CB}" type="datetimeFigureOut">
              <a:rPr lang="fr-FR" smtClean="0"/>
              <a:t>17/09/2023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226734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fr-FR"/>
              <a:t>Modifiez le style du titre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74031286-5AD0-45E5-B13B-0805413369CB}" type="datetimeFigureOut">
              <a:rPr lang="fr-FR" smtClean="0"/>
              <a:t>17/09/2023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a:xfrm>
            <a:off x="10729455" y="2869895"/>
            <a:ext cx="1154151" cy="1090789"/>
          </a:xfrm>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141655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74031286-5AD0-45E5-B13B-0805413369CB}" type="datetimeFigureOut">
              <a:rPr lang="fr-FR" smtClean="0"/>
              <a:t>17/09/2023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701728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fr-FR"/>
              <a:t>Modifiez le style du titre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680322" y="3030008"/>
            <a:ext cx="4698355" cy="2906179"/>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5594123" y="3030008"/>
            <a:ext cx="4700059" cy="2906179"/>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74031286-5AD0-45E5-B13B-0805413369CB}" type="datetimeFigureOut">
              <a:rPr lang="fr-FR" smtClean="0"/>
              <a:t>17/09/2023</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22361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74031286-5AD0-45E5-B13B-0805413369CB}" type="datetimeFigureOut">
              <a:rPr lang="fr-FR" smtClean="0"/>
              <a:t>17/09/2023</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794053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Titre seul">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67731"/>
            <a:ext cx="10437812" cy="118536"/>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568725"/>
            <a:ext cx="1602997" cy="53248"/>
          </a:xfrm>
          <a:prstGeom prst="rect">
            <a:avLst/>
          </a:prstGeom>
        </p:spPr>
      </p:pic>
      <p:sp>
        <p:nvSpPr>
          <p:cNvPr id="8" name="Rectangle 7"/>
          <p:cNvSpPr/>
          <p:nvPr/>
        </p:nvSpPr>
        <p:spPr bwMode="ltGray">
          <a:xfrm>
            <a:off x="-1" y="62753"/>
            <a:ext cx="10437812" cy="50497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6" y="62753"/>
            <a:ext cx="1602997" cy="5049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0" y="206382"/>
            <a:ext cx="9613861" cy="242814"/>
          </a:xfrm>
        </p:spPr>
        <p:txBody>
          <a:bodyPr/>
          <a:lstStyle/>
          <a:p>
            <a:r>
              <a:rPr lang="fr-FR"/>
              <a:t>Modifiez le style du titre</a:t>
            </a:r>
            <a:endParaRPr lang="en-US" dirty="0"/>
          </a:p>
        </p:txBody>
      </p:sp>
      <p:sp>
        <p:nvSpPr>
          <p:cNvPr id="3" name="Date Placeholder 2"/>
          <p:cNvSpPr>
            <a:spLocks noGrp="1"/>
          </p:cNvSpPr>
          <p:nvPr>
            <p:ph type="dt" sz="half" idx="10"/>
          </p:nvPr>
        </p:nvSpPr>
        <p:spPr>
          <a:xfrm>
            <a:off x="9357854" y="6430121"/>
            <a:ext cx="2743200" cy="365125"/>
          </a:xfrm>
        </p:spPr>
        <p:txBody>
          <a:bodyPr/>
          <a:lstStyle/>
          <a:p>
            <a:fld id="{74031286-5AD0-45E5-B13B-0805413369CB}" type="datetimeFigureOut">
              <a:rPr lang="fr-FR" smtClean="0"/>
              <a:t>17/09/2023</a:t>
            </a:fld>
            <a:endParaRPr lang="fr-FR"/>
          </a:p>
        </p:txBody>
      </p:sp>
      <p:sp>
        <p:nvSpPr>
          <p:cNvPr id="4" name="Footer Placeholder 3"/>
          <p:cNvSpPr>
            <a:spLocks noGrp="1"/>
          </p:cNvSpPr>
          <p:nvPr>
            <p:ph type="ftr" sz="quarter" idx="11"/>
          </p:nvPr>
        </p:nvSpPr>
        <p:spPr>
          <a:xfrm>
            <a:off x="97615" y="6430122"/>
            <a:ext cx="6870660" cy="365125"/>
          </a:xfrm>
        </p:spPr>
        <p:txBody>
          <a:bodyPr/>
          <a:lstStyle/>
          <a:p>
            <a:endParaRPr lang="fr-FR"/>
          </a:p>
        </p:txBody>
      </p:sp>
      <p:sp>
        <p:nvSpPr>
          <p:cNvPr id="5" name="Slide Number Placeholder 4"/>
          <p:cNvSpPr>
            <a:spLocks noGrp="1"/>
          </p:cNvSpPr>
          <p:nvPr>
            <p:ph type="sldNum" sz="quarter" idx="12"/>
          </p:nvPr>
        </p:nvSpPr>
        <p:spPr>
          <a:xfrm>
            <a:off x="10729454" y="206381"/>
            <a:ext cx="1154151" cy="242816"/>
          </a:xfrm>
        </p:spPr>
        <p:txBody>
          <a:bodyPr/>
          <a:lstStyle/>
          <a:p>
            <a:fld id="{8FF141C4-46C8-4516-9C90-54FBE49CBC16}" type="slidenum">
              <a:rPr lang="fr-FR" smtClean="0"/>
              <a:t>‹N°›</a:t>
            </a:fld>
            <a:endParaRPr lang="fr-FR" dirty="0"/>
          </a:p>
        </p:txBody>
      </p:sp>
    </p:spTree>
    <p:extLst>
      <p:ext uri="{BB962C8B-B14F-4D97-AF65-F5344CB8AC3E}">
        <p14:creationId xmlns:p14="http://schemas.microsoft.com/office/powerpoint/2010/main" val="20789105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74031286-5AD0-45E5-B13B-0805413369CB}" type="datetimeFigureOut">
              <a:rPr lang="fr-FR" smtClean="0"/>
              <a:t>17/09/2023</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2519906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fr-FR"/>
              <a:t>Modifiez le style du titre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74031286-5AD0-45E5-B13B-0805413369CB}" type="datetimeFigureOut">
              <a:rPr lang="fr-FR" smtClean="0"/>
              <a:t>17/09/2023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8FF141C4-46C8-4516-9C90-54FBE49CBC16}" type="slidenum">
              <a:rPr lang="fr-FR" smtClean="0"/>
              <a:t>‹N°›</a:t>
            </a:fld>
            <a:endParaRPr lang="fr-FR"/>
          </a:p>
        </p:txBody>
      </p:sp>
    </p:spTree>
    <p:extLst>
      <p:ext uri="{BB962C8B-B14F-4D97-AF65-F5344CB8AC3E}">
        <p14:creationId xmlns:p14="http://schemas.microsoft.com/office/powerpoint/2010/main" val="1623026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20">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74031286-5AD0-45E5-B13B-0805413369CB}" type="datetimeFigureOut">
              <a:rPr lang="fr-FR" smtClean="0"/>
              <a:t>17/09/2023</a:t>
            </a:fld>
            <a:endParaRPr lang="fr-FR"/>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8FF141C4-46C8-4516-9C90-54FBE49CBC16}" type="slidenum">
              <a:rPr lang="fr-FR" smtClean="0"/>
              <a:t>‹N°›</a:t>
            </a:fld>
            <a:endParaRPr lang="fr-FR"/>
          </a:p>
        </p:txBody>
      </p:sp>
    </p:spTree>
    <p:extLst>
      <p:ext uri="{BB962C8B-B14F-4D97-AF65-F5344CB8AC3E}">
        <p14:creationId xmlns:p14="http://schemas.microsoft.com/office/powerpoint/2010/main" val="343038779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78"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hyperlink" Target="https://cam.autodesk.com/posts/posts/guides/Post%20Processor%20Training%20Guide.pdf" TargetMode="Externa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35.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wmf"/></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5" Type="http://schemas.openxmlformats.org/officeDocument/2006/relationships/hyperlink" Target="https://cam.autodesk.com/posts/posts/guides/Post%20Processor%20Training%20Guide.pdf" TargetMode="Externa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Layout" Target="../diagrams/layout2.xml"/><Relationship Id="rId7" Type="http://schemas.openxmlformats.org/officeDocument/2006/relationships/image" Target="../media/image38.pn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10" Type="http://schemas.openxmlformats.org/officeDocument/2006/relationships/image" Target="../media/image30.png"/><Relationship Id="rId4" Type="http://schemas.openxmlformats.org/officeDocument/2006/relationships/diagramQuickStyle" Target="../diagrams/quickStyle2.xml"/><Relationship Id="rId9" Type="http://schemas.openxmlformats.org/officeDocument/2006/relationships/image" Target="../media/image41.png"/></Relationships>
</file>

<file path=ppt/slides/_rels/slide2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3.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6.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3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 Id="rId5" Type="http://schemas.openxmlformats.org/officeDocument/2006/relationships/image" Target="../media/image72.png"/><Relationship Id="rId4" Type="http://schemas.openxmlformats.org/officeDocument/2006/relationships/image" Target="../media/image71.png"/></Relationships>
</file>

<file path=ppt/slides/_rels/slide4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hyperlink" Target="https://cam.autodesk.com/posts/reference/index.html" TargetMode="External"/><Relationship Id="rId2" Type="http://schemas.openxmlformats.org/officeDocument/2006/relationships/hyperlink" Target="https://marketplace.visualstudio.com/items?itemName=Autodesk.hsm-post-processor" TargetMode="External"/><Relationship Id="rId1" Type="http://schemas.openxmlformats.org/officeDocument/2006/relationships/slideLayout" Target="../slideLayouts/slideLayout7.xml"/><Relationship Id="rId4" Type="http://schemas.openxmlformats.org/officeDocument/2006/relationships/hyperlink" Target="https://forums.autodesk.com/t5/fusion-360-manufacture/bd-p/207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EE7DCE48-5088-4749-AC1D-E96DF78343FA}"/>
              </a:ext>
            </a:extLst>
          </p:cNvPr>
          <p:cNvSpPr txBox="1"/>
          <p:nvPr/>
        </p:nvSpPr>
        <p:spPr>
          <a:xfrm>
            <a:off x="454250" y="802312"/>
            <a:ext cx="9102705" cy="830997"/>
          </a:xfrm>
          <a:prstGeom prst="rect">
            <a:avLst/>
          </a:prstGeom>
          <a:noFill/>
        </p:spPr>
        <p:txBody>
          <a:bodyPr wrap="square" rtlCol="0">
            <a:spAutoFit/>
          </a:bodyPr>
          <a:lstStyle/>
          <a:p>
            <a:r>
              <a:rPr lang="fr-FR" sz="4800" dirty="0"/>
              <a:t>Post pro</a:t>
            </a:r>
          </a:p>
        </p:txBody>
      </p:sp>
      <p:sp>
        <p:nvSpPr>
          <p:cNvPr id="7" name="ZoneTexte 6">
            <a:extLst>
              <a:ext uri="{FF2B5EF4-FFF2-40B4-BE49-F238E27FC236}">
                <a16:creationId xmlns:a16="http://schemas.microsoft.com/office/drawing/2014/main" id="{FF66E15E-0267-4726-A9A1-E45CC59A7B88}"/>
              </a:ext>
            </a:extLst>
          </p:cNvPr>
          <p:cNvSpPr txBox="1"/>
          <p:nvPr/>
        </p:nvSpPr>
        <p:spPr>
          <a:xfrm>
            <a:off x="11041569" y="802312"/>
            <a:ext cx="872526" cy="830997"/>
          </a:xfrm>
          <a:prstGeom prst="rect">
            <a:avLst/>
          </a:prstGeom>
          <a:noFill/>
        </p:spPr>
        <p:txBody>
          <a:bodyPr wrap="square" rtlCol="0">
            <a:spAutoFit/>
          </a:bodyPr>
          <a:lstStyle/>
          <a:p>
            <a:r>
              <a:rPr lang="fr-FR" sz="4800" dirty="0"/>
              <a:t>S5</a:t>
            </a:r>
          </a:p>
        </p:txBody>
      </p:sp>
      <p:sp>
        <p:nvSpPr>
          <p:cNvPr id="5" name="Rectangle 4">
            <a:extLst>
              <a:ext uri="{FF2B5EF4-FFF2-40B4-BE49-F238E27FC236}">
                <a16:creationId xmlns:a16="http://schemas.microsoft.com/office/drawing/2014/main" id="{FC6E209F-5471-426E-8335-087C92DDF594}"/>
              </a:ext>
            </a:extLst>
          </p:cNvPr>
          <p:cNvSpPr/>
          <p:nvPr/>
        </p:nvSpPr>
        <p:spPr>
          <a:xfrm>
            <a:off x="212377" y="2413338"/>
            <a:ext cx="11881300" cy="2677656"/>
          </a:xfrm>
          <a:prstGeom prst="rect">
            <a:avLst/>
          </a:prstGeom>
        </p:spPr>
        <p:txBody>
          <a:bodyPr wrap="square">
            <a:spAutoFit/>
          </a:bodyPr>
          <a:lstStyle/>
          <a:p>
            <a:r>
              <a:rPr lang="fr-FR" sz="2400" dirty="0"/>
              <a:t>C5 - Virtualiser un produit mécanique ou un process du concept au jumeau numérique selon les besoins de l’usine du futur - Niveau initial - Virtualiser dans un contexte mono-disciplinaire</a:t>
            </a:r>
          </a:p>
          <a:p>
            <a:endParaRPr lang="fr-FR" sz="2400" dirty="0"/>
          </a:p>
          <a:p>
            <a:r>
              <a:rPr lang="fr-FR" sz="2400" dirty="0"/>
              <a:t>AC35.03 - Echanger des données entre différents systèmes numériques</a:t>
            </a:r>
          </a:p>
          <a:p>
            <a:r>
              <a:rPr lang="fr-FR" sz="2400" dirty="0">
                <a:solidFill>
                  <a:schemeClr val="tx1">
                    <a:lumMod val="50000"/>
                  </a:schemeClr>
                </a:solidFill>
              </a:rPr>
              <a:t>AC35.04 - Comprendre les couplages réel/virtuel, virtuel/réel (calibration, ajustement physique &amp; virtuel …) et les jumeaux numériques</a:t>
            </a:r>
          </a:p>
        </p:txBody>
      </p:sp>
    </p:spTree>
    <p:extLst>
      <p:ext uri="{BB962C8B-B14F-4D97-AF65-F5344CB8AC3E}">
        <p14:creationId xmlns:p14="http://schemas.microsoft.com/office/powerpoint/2010/main" val="26283196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Ecrire et éditer du Javascript</a:t>
            </a:r>
          </a:p>
        </p:txBody>
      </p:sp>
      <p:sp>
        <p:nvSpPr>
          <p:cNvPr id="3" name="ZoneTexte 2">
            <a:extLst>
              <a:ext uri="{FF2B5EF4-FFF2-40B4-BE49-F238E27FC236}">
                <a16:creationId xmlns:a16="http://schemas.microsoft.com/office/drawing/2014/main" id="{C1294253-E109-4F15-8340-E0CFCE0A27B7}"/>
              </a:ext>
            </a:extLst>
          </p:cNvPr>
          <p:cNvSpPr txBox="1"/>
          <p:nvPr/>
        </p:nvSpPr>
        <p:spPr>
          <a:xfrm>
            <a:off x="352921" y="627187"/>
            <a:ext cx="11367247" cy="2862322"/>
          </a:xfrm>
          <a:prstGeom prst="rect">
            <a:avLst/>
          </a:prstGeom>
          <a:noFill/>
        </p:spPr>
        <p:txBody>
          <a:bodyPr wrap="square" rtlCol="0">
            <a:spAutoFit/>
          </a:bodyPr>
          <a:lstStyle/>
          <a:p>
            <a:r>
              <a:rPr lang="fr-FR" dirty="0"/>
              <a:t>Habitudes à prendre dans la présentation lors de l’écriture du code:</a:t>
            </a:r>
          </a:p>
          <a:p>
            <a:endParaRPr lang="fr-FR" dirty="0"/>
          </a:p>
          <a:p>
            <a:r>
              <a:rPr lang="fr-FR" dirty="0"/>
              <a:t>Définition  de l’indentation en informatique : Disposition particulière du texte d'un programme faisant apparaître des décalages au niveau de la marge.</a:t>
            </a:r>
          </a:p>
          <a:p>
            <a:endParaRPr lang="fr-FR" dirty="0"/>
          </a:p>
          <a:p>
            <a:r>
              <a:rPr lang="fr-FR" dirty="0"/>
              <a:t>L'utilisation de l'indentation pour le contenu des fonctions, les tests conditionnels, les boucles , etc., est recommandée. Cela facilite la visualisation du code. Les caractères de tabulation sont déconseillés. Il est préférable d'utiliser des tabulations virtuelles de deux espaces pour indenter le code dans le post pro. La plupart des éditeurs, peuvent être configurés pour convertir automatiquement les caractères de tabulation en espaces qui aligneront chaque retrait sur deux espaces. </a:t>
            </a:r>
          </a:p>
        </p:txBody>
      </p:sp>
      <p:pic>
        <p:nvPicPr>
          <p:cNvPr id="2" name="Image 1">
            <a:extLst>
              <a:ext uri="{FF2B5EF4-FFF2-40B4-BE49-F238E27FC236}">
                <a16:creationId xmlns:a16="http://schemas.microsoft.com/office/drawing/2014/main" id="{34726FC9-3EF3-48EF-83F1-CAC0CCFC5290}"/>
              </a:ext>
            </a:extLst>
          </p:cNvPr>
          <p:cNvPicPr>
            <a:picLocks noChangeAspect="1"/>
          </p:cNvPicPr>
          <p:nvPr/>
        </p:nvPicPr>
        <p:blipFill rotWithShape="1">
          <a:blip r:embed="rId2"/>
          <a:srcRect t="4990" r="21047"/>
          <a:stretch/>
        </p:blipFill>
        <p:spPr>
          <a:xfrm>
            <a:off x="99757" y="3667500"/>
            <a:ext cx="5630483" cy="1725580"/>
          </a:xfrm>
          <a:prstGeom prst="rect">
            <a:avLst/>
          </a:prstGeom>
        </p:spPr>
      </p:pic>
      <p:pic>
        <p:nvPicPr>
          <p:cNvPr id="5" name="Image 4">
            <a:extLst>
              <a:ext uri="{FF2B5EF4-FFF2-40B4-BE49-F238E27FC236}">
                <a16:creationId xmlns:a16="http://schemas.microsoft.com/office/drawing/2014/main" id="{4943284A-3152-4728-8FA8-2939C78ECF91}"/>
              </a:ext>
            </a:extLst>
          </p:cNvPr>
          <p:cNvPicPr>
            <a:picLocks noChangeAspect="1"/>
          </p:cNvPicPr>
          <p:nvPr/>
        </p:nvPicPr>
        <p:blipFill>
          <a:blip r:embed="rId3"/>
          <a:stretch>
            <a:fillRect/>
          </a:stretch>
        </p:blipFill>
        <p:spPr>
          <a:xfrm>
            <a:off x="5894488" y="3595938"/>
            <a:ext cx="6007409" cy="1797142"/>
          </a:xfrm>
          <a:prstGeom prst="rect">
            <a:avLst/>
          </a:prstGeom>
        </p:spPr>
      </p:pic>
      <p:pic>
        <p:nvPicPr>
          <p:cNvPr id="6" name="Image 5">
            <a:extLst>
              <a:ext uri="{FF2B5EF4-FFF2-40B4-BE49-F238E27FC236}">
                <a16:creationId xmlns:a16="http://schemas.microsoft.com/office/drawing/2014/main" id="{D5210B92-9262-434F-8A1B-6A99C06E3627}"/>
              </a:ext>
            </a:extLst>
          </p:cNvPr>
          <p:cNvPicPr>
            <a:picLocks noChangeAspect="1"/>
          </p:cNvPicPr>
          <p:nvPr/>
        </p:nvPicPr>
        <p:blipFill>
          <a:blip r:embed="rId4"/>
          <a:stretch>
            <a:fillRect/>
          </a:stretch>
        </p:blipFill>
        <p:spPr>
          <a:xfrm>
            <a:off x="6036544" y="5499509"/>
            <a:ext cx="1194477" cy="1057181"/>
          </a:xfrm>
          <a:prstGeom prst="rect">
            <a:avLst/>
          </a:prstGeom>
        </p:spPr>
      </p:pic>
      <p:sp>
        <p:nvSpPr>
          <p:cNvPr id="8" name="ZoneTexte 7">
            <a:extLst>
              <a:ext uri="{FF2B5EF4-FFF2-40B4-BE49-F238E27FC236}">
                <a16:creationId xmlns:a16="http://schemas.microsoft.com/office/drawing/2014/main" id="{E211F277-3703-42AC-B254-05ABD37A5EC2}"/>
              </a:ext>
            </a:extLst>
          </p:cNvPr>
          <p:cNvSpPr txBox="1"/>
          <p:nvPr/>
        </p:nvSpPr>
        <p:spPr>
          <a:xfrm>
            <a:off x="680320" y="5686978"/>
            <a:ext cx="3000877" cy="369332"/>
          </a:xfrm>
          <a:prstGeom prst="rect">
            <a:avLst/>
          </a:prstGeom>
          <a:noFill/>
        </p:spPr>
        <p:txBody>
          <a:bodyPr wrap="square" rtlCol="0">
            <a:spAutoFit/>
          </a:bodyPr>
          <a:lstStyle/>
          <a:p>
            <a:r>
              <a:rPr lang="fr-FR" dirty="0"/>
              <a:t>Éditeur de texte de base</a:t>
            </a:r>
          </a:p>
        </p:txBody>
      </p:sp>
    </p:spTree>
    <p:extLst>
      <p:ext uri="{BB962C8B-B14F-4D97-AF65-F5344CB8AC3E}">
        <p14:creationId xmlns:p14="http://schemas.microsoft.com/office/powerpoint/2010/main" val="4019685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Les variables</a:t>
            </a:r>
          </a:p>
        </p:txBody>
      </p:sp>
      <p:sp>
        <p:nvSpPr>
          <p:cNvPr id="3" name="ZoneTexte 2">
            <a:extLst>
              <a:ext uri="{FF2B5EF4-FFF2-40B4-BE49-F238E27FC236}">
                <a16:creationId xmlns:a16="http://schemas.microsoft.com/office/drawing/2014/main" id="{C1294253-E109-4F15-8340-E0CFCE0A27B7}"/>
              </a:ext>
            </a:extLst>
          </p:cNvPr>
          <p:cNvSpPr txBox="1"/>
          <p:nvPr/>
        </p:nvSpPr>
        <p:spPr>
          <a:xfrm>
            <a:off x="66261" y="627187"/>
            <a:ext cx="12079356" cy="5940088"/>
          </a:xfrm>
          <a:prstGeom prst="rect">
            <a:avLst/>
          </a:prstGeom>
          <a:noFill/>
        </p:spPr>
        <p:txBody>
          <a:bodyPr wrap="square" rtlCol="0">
            <a:spAutoFit/>
          </a:bodyPr>
          <a:lstStyle/>
          <a:p>
            <a:r>
              <a:rPr lang="fr-FR" sz="2000" dirty="0"/>
              <a:t>Ce sont des noms associés à des valeurs</a:t>
            </a:r>
          </a:p>
          <a:p>
            <a:r>
              <a:rPr lang="fr-FR" sz="2000" dirty="0"/>
              <a:t>La valeur peut être un nombre, une chaîne, un booléen, un tableau, ou un objet.</a:t>
            </a:r>
          </a:p>
          <a:p>
            <a:r>
              <a:rPr lang="fr-FR" sz="2000" dirty="0"/>
              <a:t>Les variables en JavaScript ne sont pas typées, ce qui signifie qu'elles sont définies par la valeur qui leur sont assignés et le type de valeur peut changer tout au long du programme. Par exemple, vous pouvez attribuer un numéro à une variable et plus tard dans le programme, vous pouvez attribuer à la même variable une valeur de chaîne.</a:t>
            </a:r>
          </a:p>
          <a:p>
            <a:endParaRPr lang="fr-FR" sz="2000" dirty="0"/>
          </a:p>
          <a:p>
            <a:r>
              <a:rPr lang="fr-FR" sz="2000" dirty="0"/>
              <a:t>Le mot-clé « </a:t>
            </a:r>
            <a:r>
              <a:rPr lang="fr-FR" sz="2000" dirty="0">
                <a:solidFill>
                  <a:schemeClr val="bg1"/>
                </a:solidFill>
              </a:rPr>
              <a:t>var</a:t>
            </a:r>
            <a:r>
              <a:rPr lang="fr-FR" sz="2000" dirty="0"/>
              <a:t> » est utilisé pour définir une variable.</a:t>
            </a:r>
          </a:p>
          <a:p>
            <a:endParaRPr lang="fr-FR" sz="2000" dirty="0"/>
          </a:p>
          <a:p>
            <a:endParaRPr lang="fr-FR" sz="2000" dirty="0"/>
          </a:p>
          <a:p>
            <a:endParaRPr lang="fr-FR" sz="2000" dirty="0"/>
          </a:p>
          <a:p>
            <a:endParaRPr lang="fr-FR" sz="2000" dirty="0"/>
          </a:p>
          <a:p>
            <a:endParaRPr lang="fr-FR" sz="2000" dirty="0"/>
          </a:p>
          <a:p>
            <a:endParaRPr lang="fr-FR" sz="2000" dirty="0"/>
          </a:p>
          <a:p>
            <a:endParaRPr lang="fr-FR" sz="2000" dirty="0"/>
          </a:p>
          <a:p>
            <a:endParaRPr lang="fr-FR" sz="2000" dirty="0"/>
          </a:p>
          <a:p>
            <a:endParaRPr lang="fr-FR" sz="2000" dirty="0"/>
          </a:p>
          <a:p>
            <a:r>
              <a:rPr lang="fr-FR" sz="2000" b="1" dirty="0">
                <a:highlight>
                  <a:srgbClr val="FF0000"/>
                </a:highlight>
              </a:rPr>
              <a:t>Les variables ne peuvent pas utiliser le même nom que ceux utilisés par Javascript ou Fusion 360</a:t>
            </a:r>
          </a:p>
          <a:p>
            <a:r>
              <a:rPr lang="fr-FR" sz="2000" b="1" dirty="0">
                <a:highlight>
                  <a:srgbClr val="FF0000"/>
                </a:highlight>
              </a:rPr>
              <a:t>Exemples : var, for, cycle, </a:t>
            </a:r>
            <a:r>
              <a:rPr lang="fr-FR" sz="2000" b="1" dirty="0" err="1">
                <a:highlight>
                  <a:srgbClr val="FF0000"/>
                </a:highlight>
              </a:rPr>
              <a:t>currentSection</a:t>
            </a:r>
            <a:r>
              <a:rPr lang="fr-FR" sz="2000" b="1" dirty="0">
                <a:highlight>
                  <a:srgbClr val="FF0000"/>
                </a:highlight>
              </a:rPr>
              <a:t>, etc…</a:t>
            </a:r>
            <a:r>
              <a:rPr lang="fr-FR" sz="2000" dirty="0">
                <a:solidFill>
                  <a:schemeClr val="bg1"/>
                </a:solidFill>
                <a:highlight>
                  <a:srgbClr val="FF0000"/>
                </a:highlight>
              </a:rPr>
              <a:t> </a:t>
            </a:r>
          </a:p>
        </p:txBody>
      </p:sp>
      <p:pic>
        <p:nvPicPr>
          <p:cNvPr id="2" name="Image 1">
            <a:extLst>
              <a:ext uri="{FF2B5EF4-FFF2-40B4-BE49-F238E27FC236}">
                <a16:creationId xmlns:a16="http://schemas.microsoft.com/office/drawing/2014/main" id="{A392AB1F-BD53-44FF-8992-CF599093F102}"/>
              </a:ext>
            </a:extLst>
          </p:cNvPr>
          <p:cNvPicPr>
            <a:picLocks noChangeAspect="1"/>
          </p:cNvPicPr>
          <p:nvPr/>
        </p:nvPicPr>
        <p:blipFill>
          <a:blip r:embed="rId2"/>
          <a:stretch>
            <a:fillRect/>
          </a:stretch>
        </p:blipFill>
        <p:spPr>
          <a:xfrm>
            <a:off x="610054" y="3821845"/>
            <a:ext cx="10721044" cy="1676354"/>
          </a:xfrm>
          <a:prstGeom prst="rect">
            <a:avLst/>
          </a:prstGeom>
        </p:spPr>
      </p:pic>
    </p:spTree>
    <p:extLst>
      <p:ext uri="{BB962C8B-B14F-4D97-AF65-F5344CB8AC3E}">
        <p14:creationId xmlns:p14="http://schemas.microsoft.com/office/powerpoint/2010/main" val="1202461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4" end="1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Variables globales et locales</a:t>
            </a:r>
          </a:p>
        </p:txBody>
      </p:sp>
      <p:sp>
        <p:nvSpPr>
          <p:cNvPr id="3" name="ZoneTexte 2">
            <a:extLst>
              <a:ext uri="{FF2B5EF4-FFF2-40B4-BE49-F238E27FC236}">
                <a16:creationId xmlns:a16="http://schemas.microsoft.com/office/drawing/2014/main" id="{C1294253-E109-4F15-8340-E0CFCE0A27B7}"/>
              </a:ext>
            </a:extLst>
          </p:cNvPr>
          <p:cNvSpPr txBox="1"/>
          <p:nvPr/>
        </p:nvSpPr>
        <p:spPr>
          <a:xfrm>
            <a:off x="69574" y="991622"/>
            <a:ext cx="12052852" cy="5262979"/>
          </a:xfrm>
          <a:prstGeom prst="rect">
            <a:avLst/>
          </a:prstGeom>
          <a:noFill/>
        </p:spPr>
        <p:txBody>
          <a:bodyPr wrap="square" rtlCol="0">
            <a:spAutoFit/>
          </a:bodyPr>
          <a:lstStyle/>
          <a:p>
            <a:r>
              <a:rPr lang="fr-FR" sz="2800" dirty="0"/>
              <a:t>JavaScript prend en charge à la fois les </a:t>
            </a:r>
            <a:r>
              <a:rPr lang="fr-FR" sz="2800" dirty="0">
                <a:solidFill>
                  <a:schemeClr val="bg1"/>
                </a:solidFill>
              </a:rPr>
              <a:t>variables globales </a:t>
            </a:r>
            <a:r>
              <a:rPr lang="fr-FR" sz="2800" dirty="0"/>
              <a:t>et les </a:t>
            </a:r>
            <a:r>
              <a:rPr lang="fr-FR" sz="2800" dirty="0">
                <a:solidFill>
                  <a:schemeClr val="bg1"/>
                </a:solidFill>
              </a:rPr>
              <a:t>variables locales</a:t>
            </a:r>
            <a:r>
              <a:rPr lang="fr-FR" sz="2800" dirty="0"/>
              <a:t>.</a:t>
            </a:r>
          </a:p>
          <a:p>
            <a:endParaRPr lang="fr-FR" sz="2800" dirty="0"/>
          </a:p>
          <a:p>
            <a:r>
              <a:rPr lang="fr-FR" sz="2800" dirty="0"/>
              <a:t>Une </a:t>
            </a:r>
            <a:r>
              <a:rPr lang="fr-FR" sz="2800" dirty="0">
                <a:solidFill>
                  <a:schemeClr val="bg1"/>
                </a:solidFill>
              </a:rPr>
              <a:t>variable globale </a:t>
            </a:r>
            <a:r>
              <a:rPr lang="fr-FR" sz="2800" dirty="0"/>
              <a:t>est définie en dehors d'une fonction, par exemple en haut du fichier avant de définir une fonction. </a:t>
            </a:r>
          </a:p>
          <a:p>
            <a:r>
              <a:rPr lang="fr-FR" sz="2800" dirty="0"/>
              <a:t>Les </a:t>
            </a:r>
            <a:r>
              <a:rPr lang="fr-FR" sz="2800" dirty="0">
                <a:solidFill>
                  <a:schemeClr val="bg1"/>
                </a:solidFill>
              </a:rPr>
              <a:t>variables globales </a:t>
            </a:r>
            <a:r>
              <a:rPr lang="fr-FR" sz="2800" dirty="0"/>
              <a:t>sont accessibles à toutes les fonctions du programme et auront la même valeur d’une fonction à l’autre fonction. </a:t>
            </a:r>
          </a:p>
          <a:p>
            <a:endParaRPr lang="fr-FR" sz="2800" dirty="0"/>
          </a:p>
          <a:p>
            <a:r>
              <a:rPr lang="fr-FR" sz="2800" dirty="0"/>
              <a:t>Les </a:t>
            </a:r>
            <a:r>
              <a:rPr lang="fr-FR" sz="2800" dirty="0">
                <a:solidFill>
                  <a:schemeClr val="bg1"/>
                </a:solidFill>
              </a:rPr>
              <a:t>variables locales </a:t>
            </a:r>
            <a:r>
              <a:rPr lang="fr-FR" sz="2800" dirty="0"/>
              <a:t>ne sont accessibles qu'à partir de la fonction pour laquelle elles sont définies. Il est possible d’utiliser le même nom pour les variables locales dans plusieurs fonctions et elles auront chacune leur propre valeur dans les fonctions séparées. </a:t>
            </a:r>
          </a:p>
        </p:txBody>
      </p:sp>
    </p:spTree>
    <p:extLst>
      <p:ext uri="{BB962C8B-B14F-4D97-AF65-F5344CB8AC3E}">
        <p14:creationId xmlns:p14="http://schemas.microsoft.com/office/powerpoint/2010/main" val="1591175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Exemples de variables globales</a:t>
            </a:r>
          </a:p>
        </p:txBody>
      </p:sp>
      <p:pic>
        <p:nvPicPr>
          <p:cNvPr id="5" name="Image 4">
            <a:extLst>
              <a:ext uri="{FF2B5EF4-FFF2-40B4-BE49-F238E27FC236}">
                <a16:creationId xmlns:a16="http://schemas.microsoft.com/office/drawing/2014/main" id="{F766965D-E9B9-4466-A9B9-07016AB9557C}"/>
              </a:ext>
            </a:extLst>
          </p:cNvPr>
          <p:cNvPicPr>
            <a:picLocks noChangeAspect="1"/>
          </p:cNvPicPr>
          <p:nvPr/>
        </p:nvPicPr>
        <p:blipFill rotWithShape="1">
          <a:blip r:embed="rId2"/>
          <a:srcRect t="81330"/>
          <a:stretch/>
        </p:blipFill>
        <p:spPr>
          <a:xfrm>
            <a:off x="680315" y="4652896"/>
            <a:ext cx="11041992" cy="1743915"/>
          </a:xfrm>
          <a:prstGeom prst="rect">
            <a:avLst/>
          </a:prstGeom>
        </p:spPr>
      </p:pic>
      <p:pic>
        <p:nvPicPr>
          <p:cNvPr id="6" name="Image 5">
            <a:extLst>
              <a:ext uri="{FF2B5EF4-FFF2-40B4-BE49-F238E27FC236}">
                <a16:creationId xmlns:a16="http://schemas.microsoft.com/office/drawing/2014/main" id="{AF6591B2-DA4E-4AAD-AFD0-785D79366747}"/>
              </a:ext>
            </a:extLst>
          </p:cNvPr>
          <p:cNvPicPr>
            <a:picLocks noChangeAspect="1"/>
          </p:cNvPicPr>
          <p:nvPr/>
        </p:nvPicPr>
        <p:blipFill rotWithShape="1">
          <a:blip r:embed="rId2"/>
          <a:srcRect b="89094"/>
          <a:stretch/>
        </p:blipFill>
        <p:spPr>
          <a:xfrm>
            <a:off x="680320" y="925311"/>
            <a:ext cx="11041994" cy="1018783"/>
          </a:xfrm>
          <a:prstGeom prst="rect">
            <a:avLst/>
          </a:prstGeom>
        </p:spPr>
      </p:pic>
      <p:pic>
        <p:nvPicPr>
          <p:cNvPr id="8" name="Image 7">
            <a:extLst>
              <a:ext uri="{FF2B5EF4-FFF2-40B4-BE49-F238E27FC236}">
                <a16:creationId xmlns:a16="http://schemas.microsoft.com/office/drawing/2014/main" id="{396B2698-038E-486A-8FA9-A3B858585BB4}"/>
              </a:ext>
            </a:extLst>
          </p:cNvPr>
          <p:cNvPicPr>
            <a:picLocks noChangeAspect="1"/>
          </p:cNvPicPr>
          <p:nvPr/>
        </p:nvPicPr>
        <p:blipFill rotWithShape="1">
          <a:blip r:embed="rId2"/>
          <a:srcRect t="63952" b="26419"/>
          <a:stretch/>
        </p:blipFill>
        <p:spPr>
          <a:xfrm>
            <a:off x="680320" y="3591239"/>
            <a:ext cx="11041987" cy="899418"/>
          </a:xfrm>
          <a:prstGeom prst="rect">
            <a:avLst/>
          </a:prstGeom>
        </p:spPr>
      </p:pic>
      <p:pic>
        <p:nvPicPr>
          <p:cNvPr id="9" name="Image 8">
            <a:extLst>
              <a:ext uri="{FF2B5EF4-FFF2-40B4-BE49-F238E27FC236}">
                <a16:creationId xmlns:a16="http://schemas.microsoft.com/office/drawing/2014/main" id="{3EB524BA-86CC-414A-898F-0783E33ED332}"/>
              </a:ext>
            </a:extLst>
          </p:cNvPr>
          <p:cNvPicPr>
            <a:picLocks noChangeAspect="1"/>
          </p:cNvPicPr>
          <p:nvPr/>
        </p:nvPicPr>
        <p:blipFill rotWithShape="1">
          <a:blip r:embed="rId2"/>
          <a:srcRect t="19082" b="66739"/>
          <a:stretch/>
        </p:blipFill>
        <p:spPr>
          <a:xfrm>
            <a:off x="680320" y="2104566"/>
            <a:ext cx="11041994" cy="1324434"/>
          </a:xfrm>
          <a:prstGeom prst="rect">
            <a:avLst/>
          </a:prstGeom>
        </p:spPr>
      </p:pic>
    </p:spTree>
    <p:extLst>
      <p:ext uri="{BB962C8B-B14F-4D97-AF65-F5344CB8AC3E}">
        <p14:creationId xmlns:p14="http://schemas.microsoft.com/office/powerpoint/2010/main" val="30021520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Exemples de variables locales</a:t>
            </a:r>
          </a:p>
        </p:txBody>
      </p:sp>
      <p:pic>
        <p:nvPicPr>
          <p:cNvPr id="2" name="Image 1">
            <a:extLst>
              <a:ext uri="{FF2B5EF4-FFF2-40B4-BE49-F238E27FC236}">
                <a16:creationId xmlns:a16="http://schemas.microsoft.com/office/drawing/2014/main" id="{8587119C-40A6-414C-B8FB-84074E0D026E}"/>
              </a:ext>
            </a:extLst>
          </p:cNvPr>
          <p:cNvPicPr>
            <a:picLocks noChangeAspect="1"/>
          </p:cNvPicPr>
          <p:nvPr/>
        </p:nvPicPr>
        <p:blipFill rotWithShape="1">
          <a:blip r:embed="rId2"/>
          <a:srcRect b="73254"/>
          <a:stretch/>
        </p:blipFill>
        <p:spPr>
          <a:xfrm>
            <a:off x="384296" y="1088852"/>
            <a:ext cx="11304495" cy="3774075"/>
          </a:xfrm>
          <a:prstGeom prst="rect">
            <a:avLst/>
          </a:prstGeom>
        </p:spPr>
      </p:pic>
    </p:spTree>
    <p:extLst>
      <p:ext uri="{BB962C8B-B14F-4D97-AF65-F5344CB8AC3E}">
        <p14:creationId xmlns:p14="http://schemas.microsoft.com/office/powerpoint/2010/main" val="149996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Exemples de variables locales</a:t>
            </a:r>
          </a:p>
        </p:txBody>
      </p:sp>
      <p:pic>
        <p:nvPicPr>
          <p:cNvPr id="6" name="Image 5">
            <a:extLst>
              <a:ext uri="{FF2B5EF4-FFF2-40B4-BE49-F238E27FC236}">
                <a16:creationId xmlns:a16="http://schemas.microsoft.com/office/drawing/2014/main" id="{E140153B-FB2F-40F2-9CDA-1870AF525ADE}"/>
              </a:ext>
            </a:extLst>
          </p:cNvPr>
          <p:cNvPicPr>
            <a:picLocks noChangeAspect="1"/>
          </p:cNvPicPr>
          <p:nvPr/>
        </p:nvPicPr>
        <p:blipFill rotWithShape="1">
          <a:blip r:embed="rId2"/>
          <a:srcRect t="27972"/>
          <a:stretch/>
        </p:blipFill>
        <p:spPr>
          <a:xfrm>
            <a:off x="2734488" y="564543"/>
            <a:ext cx="6999635" cy="6293457"/>
          </a:xfrm>
          <a:prstGeom prst="rect">
            <a:avLst/>
          </a:prstGeom>
        </p:spPr>
      </p:pic>
    </p:spTree>
    <p:extLst>
      <p:ext uri="{BB962C8B-B14F-4D97-AF65-F5344CB8AC3E}">
        <p14:creationId xmlns:p14="http://schemas.microsoft.com/office/powerpoint/2010/main" val="38648960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Calculs et tests sur les expressions</a:t>
            </a:r>
          </a:p>
        </p:txBody>
      </p:sp>
      <p:pic>
        <p:nvPicPr>
          <p:cNvPr id="5" name="Image 4">
            <a:extLst>
              <a:ext uri="{FF2B5EF4-FFF2-40B4-BE49-F238E27FC236}">
                <a16:creationId xmlns:a16="http://schemas.microsoft.com/office/drawing/2014/main" id="{0CD70D8D-FF5A-4681-A158-99C7CD37D700}"/>
              </a:ext>
            </a:extLst>
          </p:cNvPr>
          <p:cNvPicPr>
            <a:picLocks noChangeAspect="1"/>
          </p:cNvPicPr>
          <p:nvPr/>
        </p:nvPicPr>
        <p:blipFill>
          <a:blip r:embed="rId2"/>
          <a:stretch>
            <a:fillRect/>
          </a:stretch>
        </p:blipFill>
        <p:spPr>
          <a:xfrm>
            <a:off x="2877847" y="584919"/>
            <a:ext cx="6086012" cy="6273081"/>
          </a:xfrm>
          <a:prstGeom prst="rect">
            <a:avLst/>
          </a:prstGeom>
        </p:spPr>
      </p:pic>
    </p:spTree>
    <p:extLst>
      <p:ext uri="{BB962C8B-B14F-4D97-AF65-F5344CB8AC3E}">
        <p14:creationId xmlns:p14="http://schemas.microsoft.com/office/powerpoint/2010/main" val="31560857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Exemples de calculs et tests sur les expressions</a:t>
            </a:r>
          </a:p>
        </p:txBody>
      </p:sp>
      <p:pic>
        <p:nvPicPr>
          <p:cNvPr id="2" name="Image 1">
            <a:extLst>
              <a:ext uri="{FF2B5EF4-FFF2-40B4-BE49-F238E27FC236}">
                <a16:creationId xmlns:a16="http://schemas.microsoft.com/office/drawing/2014/main" id="{54E4ACE6-55C8-416C-9196-655D47F26C12}"/>
              </a:ext>
            </a:extLst>
          </p:cNvPr>
          <p:cNvPicPr>
            <a:picLocks noChangeAspect="1"/>
          </p:cNvPicPr>
          <p:nvPr/>
        </p:nvPicPr>
        <p:blipFill>
          <a:blip r:embed="rId2"/>
          <a:stretch>
            <a:fillRect/>
          </a:stretch>
        </p:blipFill>
        <p:spPr>
          <a:xfrm>
            <a:off x="27221" y="1197568"/>
            <a:ext cx="12134360" cy="3533458"/>
          </a:xfrm>
          <a:prstGeom prst="rect">
            <a:avLst/>
          </a:prstGeom>
        </p:spPr>
      </p:pic>
    </p:spTree>
    <p:extLst>
      <p:ext uri="{BB962C8B-B14F-4D97-AF65-F5344CB8AC3E}">
        <p14:creationId xmlns:p14="http://schemas.microsoft.com/office/powerpoint/2010/main" val="2058330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Autofit/>
          </a:bodyPr>
          <a:lstStyle/>
          <a:p>
            <a:r>
              <a:rPr lang="fr-FR" sz="2800" dirty="0"/>
              <a:t>Les test avec si…alors…sinon et opérateur conditionnel</a:t>
            </a:r>
          </a:p>
        </p:txBody>
      </p:sp>
      <p:sp>
        <p:nvSpPr>
          <p:cNvPr id="3" name="ZoneTexte 2">
            <a:extLst>
              <a:ext uri="{FF2B5EF4-FFF2-40B4-BE49-F238E27FC236}">
                <a16:creationId xmlns:a16="http://schemas.microsoft.com/office/drawing/2014/main" id="{C1294253-E109-4F15-8340-E0CFCE0A27B7}"/>
              </a:ext>
            </a:extLst>
          </p:cNvPr>
          <p:cNvSpPr txBox="1"/>
          <p:nvPr/>
        </p:nvSpPr>
        <p:spPr>
          <a:xfrm>
            <a:off x="352921" y="509200"/>
            <a:ext cx="11367247" cy="4801314"/>
          </a:xfrm>
          <a:prstGeom prst="rect">
            <a:avLst/>
          </a:prstGeom>
          <a:noFill/>
        </p:spPr>
        <p:txBody>
          <a:bodyPr wrap="square" rtlCol="0">
            <a:spAutoFit/>
          </a:bodyPr>
          <a:lstStyle/>
          <a:p>
            <a:r>
              <a:rPr lang="fr-FR" dirty="0"/>
              <a:t>Si… Alors… Sinon   If…</a:t>
            </a:r>
            <a:r>
              <a:rPr lang="fr-FR" dirty="0" err="1"/>
              <a:t>Then</a:t>
            </a:r>
            <a:r>
              <a:rPr lang="fr-FR" dirty="0"/>
              <a:t>…</a:t>
            </a:r>
            <a:r>
              <a:rPr lang="fr-FR" dirty="0" err="1"/>
              <a:t>Else</a:t>
            </a:r>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r>
              <a:rPr lang="fr-FR" dirty="0"/>
              <a:t>Opérateur conditionnel :</a:t>
            </a:r>
          </a:p>
          <a:p>
            <a:r>
              <a:rPr lang="en-US" dirty="0"/>
              <a:t>var a = conditional ? </a:t>
            </a:r>
            <a:r>
              <a:rPr lang="en-US" dirty="0" err="1"/>
              <a:t>true_value</a:t>
            </a:r>
            <a:r>
              <a:rPr lang="en-US" dirty="0"/>
              <a:t> : </a:t>
            </a:r>
            <a:r>
              <a:rPr lang="en-US" dirty="0" err="1"/>
              <a:t>false_value</a:t>
            </a:r>
            <a:r>
              <a:rPr lang="en-US" dirty="0"/>
              <a:t>;</a:t>
            </a:r>
            <a:endParaRPr lang="fr-FR" dirty="0"/>
          </a:p>
          <a:p>
            <a:endParaRPr lang="fr-FR" dirty="0"/>
          </a:p>
          <a:p>
            <a:endParaRPr lang="fr-FR" dirty="0"/>
          </a:p>
        </p:txBody>
      </p:sp>
      <p:pic>
        <p:nvPicPr>
          <p:cNvPr id="2" name="Image 1">
            <a:extLst>
              <a:ext uri="{FF2B5EF4-FFF2-40B4-BE49-F238E27FC236}">
                <a16:creationId xmlns:a16="http://schemas.microsoft.com/office/drawing/2014/main" id="{C65A4F3C-F77A-449E-A469-CBCC2EF312FE}"/>
              </a:ext>
            </a:extLst>
          </p:cNvPr>
          <p:cNvPicPr>
            <a:picLocks noChangeAspect="1"/>
          </p:cNvPicPr>
          <p:nvPr/>
        </p:nvPicPr>
        <p:blipFill>
          <a:blip r:embed="rId2"/>
          <a:stretch>
            <a:fillRect/>
          </a:stretch>
        </p:blipFill>
        <p:spPr>
          <a:xfrm>
            <a:off x="471832" y="837709"/>
            <a:ext cx="6109922" cy="3267927"/>
          </a:xfrm>
          <a:prstGeom prst="rect">
            <a:avLst/>
          </a:prstGeom>
        </p:spPr>
      </p:pic>
      <p:pic>
        <p:nvPicPr>
          <p:cNvPr id="9" name="Image 8">
            <a:extLst>
              <a:ext uri="{FF2B5EF4-FFF2-40B4-BE49-F238E27FC236}">
                <a16:creationId xmlns:a16="http://schemas.microsoft.com/office/drawing/2014/main" id="{49C649CC-AC4D-4818-AFC3-9BECCBD69E8F}"/>
              </a:ext>
            </a:extLst>
          </p:cNvPr>
          <p:cNvPicPr>
            <a:picLocks noChangeAspect="1"/>
          </p:cNvPicPr>
          <p:nvPr/>
        </p:nvPicPr>
        <p:blipFill>
          <a:blip r:embed="rId3"/>
          <a:stretch>
            <a:fillRect/>
          </a:stretch>
        </p:blipFill>
        <p:spPr>
          <a:xfrm>
            <a:off x="352921" y="4687242"/>
            <a:ext cx="5567181" cy="2075570"/>
          </a:xfrm>
          <a:prstGeom prst="rect">
            <a:avLst/>
          </a:prstGeom>
        </p:spPr>
      </p:pic>
      <p:sp>
        <p:nvSpPr>
          <p:cNvPr id="10" name="ZoneTexte 9">
            <a:extLst>
              <a:ext uri="{FF2B5EF4-FFF2-40B4-BE49-F238E27FC236}">
                <a16:creationId xmlns:a16="http://schemas.microsoft.com/office/drawing/2014/main" id="{B3546BC6-3538-4ABC-8BD0-D2D757328FF9}"/>
              </a:ext>
            </a:extLst>
          </p:cNvPr>
          <p:cNvSpPr txBox="1"/>
          <p:nvPr/>
        </p:nvSpPr>
        <p:spPr>
          <a:xfrm>
            <a:off x="6700666" y="1097281"/>
            <a:ext cx="5357616" cy="3139321"/>
          </a:xfrm>
          <a:prstGeom prst="rect">
            <a:avLst/>
          </a:prstGeom>
          <a:noFill/>
        </p:spPr>
        <p:txBody>
          <a:bodyPr wrap="square" rtlCol="0">
            <a:spAutoFit/>
          </a:bodyPr>
          <a:lstStyle/>
          <a:p>
            <a:r>
              <a:rPr lang="fr-FR" dirty="0"/>
              <a:t>Il existe encore beaucoup d’autres possibilités offertes par le Javascript mais c’est un cours d’initiation…</a:t>
            </a:r>
          </a:p>
          <a:p>
            <a:r>
              <a:rPr lang="fr-FR" dirty="0"/>
              <a:t>Vous référer au document de référence d'Autodesk si vous souhaitez aller plus loin…</a:t>
            </a:r>
          </a:p>
          <a:p>
            <a:endParaRPr lang="fr-FR" dirty="0"/>
          </a:p>
          <a:p>
            <a:endParaRPr lang="fr-FR" dirty="0"/>
          </a:p>
          <a:p>
            <a:endParaRPr lang="fr-FR" dirty="0"/>
          </a:p>
          <a:p>
            <a:endParaRPr lang="fr-FR" dirty="0"/>
          </a:p>
          <a:p>
            <a:endParaRPr lang="fr-FR" dirty="0"/>
          </a:p>
          <a:p>
            <a:endParaRPr lang="fr-FR" dirty="0"/>
          </a:p>
        </p:txBody>
      </p:sp>
      <p:pic>
        <p:nvPicPr>
          <p:cNvPr id="11" name="Image 10">
            <a:extLst>
              <a:ext uri="{FF2B5EF4-FFF2-40B4-BE49-F238E27FC236}">
                <a16:creationId xmlns:a16="http://schemas.microsoft.com/office/drawing/2014/main" id="{95C4857F-E878-4FBD-A4AF-9DF81C7914E1}"/>
              </a:ext>
            </a:extLst>
          </p:cNvPr>
          <p:cNvPicPr>
            <a:picLocks noChangeAspect="1"/>
          </p:cNvPicPr>
          <p:nvPr/>
        </p:nvPicPr>
        <p:blipFill>
          <a:blip r:embed="rId4"/>
          <a:stretch>
            <a:fillRect/>
          </a:stretch>
        </p:blipFill>
        <p:spPr>
          <a:xfrm>
            <a:off x="8320414" y="4194440"/>
            <a:ext cx="2218117" cy="2501067"/>
          </a:xfrm>
          <a:prstGeom prst="rect">
            <a:avLst/>
          </a:prstGeom>
        </p:spPr>
      </p:pic>
      <p:sp>
        <p:nvSpPr>
          <p:cNvPr id="12" name="Rectangle 11">
            <a:extLst>
              <a:ext uri="{FF2B5EF4-FFF2-40B4-BE49-F238E27FC236}">
                <a16:creationId xmlns:a16="http://schemas.microsoft.com/office/drawing/2014/main" id="{DB246DCF-61B0-42DA-A2F7-B51C6C08936B}"/>
              </a:ext>
            </a:extLst>
          </p:cNvPr>
          <p:cNvSpPr/>
          <p:nvPr/>
        </p:nvSpPr>
        <p:spPr>
          <a:xfrm>
            <a:off x="6700665" y="2482275"/>
            <a:ext cx="4887941" cy="369332"/>
          </a:xfrm>
          <a:prstGeom prst="rect">
            <a:avLst/>
          </a:prstGeom>
        </p:spPr>
        <p:txBody>
          <a:bodyPr wrap="none">
            <a:spAutoFit/>
          </a:bodyPr>
          <a:lstStyle/>
          <a:p>
            <a:r>
              <a:rPr lang="en-US" dirty="0">
                <a:hlinkClick r:id="rId5"/>
              </a:rPr>
              <a:t>Post Processor Training Guide (autodesk.com)</a:t>
            </a:r>
            <a:endParaRPr lang="fr-FR" dirty="0"/>
          </a:p>
        </p:txBody>
      </p:sp>
      <p:pic>
        <p:nvPicPr>
          <p:cNvPr id="13" name="Image 12">
            <a:extLst>
              <a:ext uri="{FF2B5EF4-FFF2-40B4-BE49-F238E27FC236}">
                <a16:creationId xmlns:a16="http://schemas.microsoft.com/office/drawing/2014/main" id="{0F21E7C5-1FA6-4DF9-91E1-6F721F89D87C}"/>
              </a:ext>
            </a:extLst>
          </p:cNvPr>
          <p:cNvPicPr>
            <a:picLocks noChangeAspect="1"/>
          </p:cNvPicPr>
          <p:nvPr/>
        </p:nvPicPr>
        <p:blipFill>
          <a:blip r:embed="rId6"/>
          <a:stretch>
            <a:fillRect/>
          </a:stretch>
        </p:blipFill>
        <p:spPr>
          <a:xfrm>
            <a:off x="6674275" y="2899533"/>
            <a:ext cx="5248322" cy="1144855"/>
          </a:xfrm>
          <a:prstGeom prst="rect">
            <a:avLst/>
          </a:prstGeom>
        </p:spPr>
      </p:pic>
      <p:sp>
        <p:nvSpPr>
          <p:cNvPr id="14" name="Flèche : virage 13">
            <a:extLst>
              <a:ext uri="{FF2B5EF4-FFF2-40B4-BE49-F238E27FC236}">
                <a16:creationId xmlns:a16="http://schemas.microsoft.com/office/drawing/2014/main" id="{2105DDDD-9EC6-4613-AE40-377155F1E0B4}"/>
              </a:ext>
            </a:extLst>
          </p:cNvPr>
          <p:cNvSpPr/>
          <p:nvPr/>
        </p:nvSpPr>
        <p:spPr>
          <a:xfrm rot="5400000">
            <a:off x="9378899" y="2993403"/>
            <a:ext cx="939598" cy="571689"/>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2553074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3" end="1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Les fonctions</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4402"/>
            <a:ext cx="5315785" cy="4416725"/>
          </a:xfrm>
          <a:prstGeom prst="rect">
            <a:avLst/>
          </a:prstGeom>
          <a:noFill/>
        </p:spPr>
        <p:txBody>
          <a:bodyPr wrap="square" rtlCol="0">
            <a:spAutoFit/>
          </a:bodyPr>
          <a:lstStyle/>
          <a:p>
            <a:r>
              <a:rPr lang="fr-FR" sz="2000" dirty="0"/>
              <a:t>Une fonction se compose de l'instruction de fonction, d'une liste d'arguments, du corps de la fonction (code JavaScript) et des instructions return facultatives.</a:t>
            </a:r>
          </a:p>
          <a:p>
            <a:endParaRPr lang="fr-FR" sz="2000" dirty="0"/>
          </a:p>
          <a:p>
            <a:r>
              <a:rPr lang="fr-FR" sz="2000" dirty="0"/>
              <a:t>La liste d'arguments est facultative et contient les identifiants transmis à la fonction par la routine appelante. Les arguments passés à la fonction sont considérés en lecture seule toute modification apportée à ces variables sera conservée localement par rapport à la fonction.</a:t>
            </a:r>
          </a:p>
          <a:p>
            <a:endParaRPr lang="fr-FR" sz="2000" dirty="0"/>
          </a:p>
        </p:txBody>
      </p:sp>
      <p:pic>
        <p:nvPicPr>
          <p:cNvPr id="2" name="Image 1">
            <a:extLst>
              <a:ext uri="{FF2B5EF4-FFF2-40B4-BE49-F238E27FC236}">
                <a16:creationId xmlns:a16="http://schemas.microsoft.com/office/drawing/2014/main" id="{210CE861-7B75-495B-988E-1BA97B58533C}"/>
              </a:ext>
            </a:extLst>
          </p:cNvPr>
          <p:cNvPicPr>
            <a:picLocks noChangeAspect="1"/>
          </p:cNvPicPr>
          <p:nvPr/>
        </p:nvPicPr>
        <p:blipFill>
          <a:blip r:embed="rId2"/>
          <a:stretch>
            <a:fillRect/>
          </a:stretch>
        </p:blipFill>
        <p:spPr>
          <a:xfrm>
            <a:off x="467823" y="5108844"/>
            <a:ext cx="4494934" cy="1638878"/>
          </a:xfrm>
          <a:prstGeom prst="rect">
            <a:avLst/>
          </a:prstGeom>
        </p:spPr>
      </p:pic>
      <p:pic>
        <p:nvPicPr>
          <p:cNvPr id="5" name="Image 4">
            <a:extLst>
              <a:ext uri="{FF2B5EF4-FFF2-40B4-BE49-F238E27FC236}">
                <a16:creationId xmlns:a16="http://schemas.microsoft.com/office/drawing/2014/main" id="{F704A159-567E-4994-ABE2-3E33EAE28E74}"/>
              </a:ext>
            </a:extLst>
          </p:cNvPr>
          <p:cNvPicPr>
            <a:picLocks noChangeAspect="1"/>
          </p:cNvPicPr>
          <p:nvPr/>
        </p:nvPicPr>
        <p:blipFill>
          <a:blip r:embed="rId3"/>
          <a:stretch>
            <a:fillRect/>
          </a:stretch>
        </p:blipFill>
        <p:spPr>
          <a:xfrm>
            <a:off x="5315784" y="670957"/>
            <a:ext cx="6761422" cy="6160002"/>
          </a:xfrm>
          <a:prstGeom prst="rect">
            <a:avLst/>
          </a:prstGeom>
        </p:spPr>
      </p:pic>
    </p:spTree>
    <p:extLst>
      <p:ext uri="{BB962C8B-B14F-4D97-AF65-F5344CB8AC3E}">
        <p14:creationId xmlns:p14="http://schemas.microsoft.com/office/powerpoint/2010/main" val="3720517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Déroulé des séances</a:t>
            </a:r>
          </a:p>
        </p:txBody>
      </p:sp>
      <p:graphicFrame>
        <p:nvGraphicFramePr>
          <p:cNvPr id="5" name="Diagramme 4">
            <a:extLst>
              <a:ext uri="{FF2B5EF4-FFF2-40B4-BE49-F238E27FC236}">
                <a16:creationId xmlns:a16="http://schemas.microsoft.com/office/drawing/2014/main" id="{AC0325EB-C163-4991-8AF5-7DD32A4912CF}"/>
              </a:ext>
            </a:extLst>
          </p:cNvPr>
          <p:cNvGraphicFramePr/>
          <p:nvPr>
            <p:extLst>
              <p:ext uri="{D42A27DB-BD31-4B8C-83A1-F6EECF244321}">
                <p14:modId xmlns:p14="http://schemas.microsoft.com/office/powerpoint/2010/main" val="1542396231"/>
              </p:ext>
            </p:extLst>
          </p:nvPr>
        </p:nvGraphicFramePr>
        <p:xfrm>
          <a:off x="1068489" y="826755"/>
          <a:ext cx="10175681" cy="36980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674394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L’appel de fonction</a:t>
            </a:r>
          </a:p>
        </p:txBody>
      </p:sp>
      <p:sp>
        <p:nvSpPr>
          <p:cNvPr id="3" name="ZoneTexte 2">
            <a:extLst>
              <a:ext uri="{FF2B5EF4-FFF2-40B4-BE49-F238E27FC236}">
                <a16:creationId xmlns:a16="http://schemas.microsoft.com/office/drawing/2014/main" id="{C1294253-E109-4F15-8340-E0CFCE0A27B7}"/>
              </a:ext>
            </a:extLst>
          </p:cNvPr>
          <p:cNvSpPr txBox="1"/>
          <p:nvPr/>
        </p:nvSpPr>
        <p:spPr>
          <a:xfrm>
            <a:off x="1" y="624402"/>
            <a:ext cx="12192000" cy="1569660"/>
          </a:xfrm>
          <a:prstGeom prst="rect">
            <a:avLst/>
          </a:prstGeom>
          <a:noFill/>
        </p:spPr>
        <p:txBody>
          <a:bodyPr wrap="square" rtlCol="0">
            <a:spAutoFit/>
          </a:bodyPr>
          <a:lstStyle/>
          <a:p>
            <a:r>
              <a:rPr lang="fr-FR" sz="2400" dirty="0"/>
              <a:t>Un appel de fonction est traité de la même manière que toute autre expression. Il peut être autonome, attribuer une valeur et être placé n'importe où dans une expression. La valeur renvoyée par la fonction appelée est traitée comme n'importe quelle autre variable. Vous tapez simplement le nom de la fonction avec ses arguments</a:t>
            </a:r>
          </a:p>
        </p:txBody>
      </p:sp>
      <p:pic>
        <p:nvPicPr>
          <p:cNvPr id="8" name="Image 7">
            <a:extLst>
              <a:ext uri="{FF2B5EF4-FFF2-40B4-BE49-F238E27FC236}">
                <a16:creationId xmlns:a16="http://schemas.microsoft.com/office/drawing/2014/main" id="{47C3ED47-6585-4B20-970D-EE7019736A2D}"/>
              </a:ext>
            </a:extLst>
          </p:cNvPr>
          <p:cNvPicPr>
            <a:picLocks noChangeAspect="1"/>
          </p:cNvPicPr>
          <p:nvPr/>
        </p:nvPicPr>
        <p:blipFill>
          <a:blip r:embed="rId2"/>
          <a:stretch>
            <a:fillRect/>
          </a:stretch>
        </p:blipFill>
        <p:spPr>
          <a:xfrm>
            <a:off x="402121" y="2261987"/>
            <a:ext cx="11387758" cy="4389631"/>
          </a:xfrm>
          <a:prstGeom prst="rect">
            <a:avLst/>
          </a:prstGeom>
        </p:spPr>
      </p:pic>
    </p:spTree>
    <p:extLst>
      <p:ext uri="{BB962C8B-B14F-4D97-AF65-F5344CB8AC3E}">
        <p14:creationId xmlns:p14="http://schemas.microsoft.com/office/powerpoint/2010/main" val="3970859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Le fichier intermédiaire</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8485757" cy="2308324"/>
          </a:xfrm>
          <a:prstGeom prst="rect">
            <a:avLst/>
          </a:prstGeom>
          <a:noFill/>
        </p:spPr>
        <p:txBody>
          <a:bodyPr wrap="square" rtlCol="0">
            <a:spAutoFit/>
          </a:bodyPr>
          <a:lstStyle/>
          <a:p>
            <a:r>
              <a:rPr lang="fr-FR" dirty="0"/>
              <a:t>Liens entre les fonctions du post pro et le fichier intermédiaire de la FAO</a:t>
            </a:r>
          </a:p>
          <a:p>
            <a:endParaRPr lang="fr-FR" dirty="0"/>
          </a:p>
          <a:p>
            <a:r>
              <a:rPr lang="fr-FR" dirty="0"/>
              <a:t>Utilisez ce post pro pour comprendre quelles informations sont disponibles lors du développement d’un nouveau post pro. Le fichier généré affichera les informations principales pour chaque fonction d'entrée appelée.</a:t>
            </a:r>
          </a:p>
          <a:p>
            <a:endParaRPr lang="fr-FR" dirty="0"/>
          </a:p>
          <a:p>
            <a:r>
              <a:rPr lang="fr-FR" dirty="0"/>
              <a:t>Exemple de fichier intermédiaire:</a:t>
            </a:r>
          </a:p>
          <a:p>
            <a:endParaRPr lang="fr-FR" dirty="0"/>
          </a:p>
        </p:txBody>
      </p:sp>
      <p:graphicFrame>
        <p:nvGraphicFramePr>
          <p:cNvPr id="2" name="Objet 1">
            <a:extLst>
              <a:ext uri="{FF2B5EF4-FFF2-40B4-BE49-F238E27FC236}">
                <a16:creationId xmlns:a16="http://schemas.microsoft.com/office/drawing/2014/main" id="{B321ADB2-562C-4087-9CD4-0C9F87C242DC}"/>
              </a:ext>
            </a:extLst>
          </p:cNvPr>
          <p:cNvGraphicFramePr>
            <a:graphicFrameLocks noChangeAspect="1"/>
          </p:cNvGraphicFramePr>
          <p:nvPr>
            <p:extLst>
              <p:ext uri="{D42A27DB-BD31-4B8C-83A1-F6EECF244321}">
                <p14:modId xmlns:p14="http://schemas.microsoft.com/office/powerpoint/2010/main" val="2295682305"/>
              </p:ext>
            </p:extLst>
          </p:nvPr>
        </p:nvGraphicFramePr>
        <p:xfrm>
          <a:off x="3914775" y="2312988"/>
          <a:ext cx="415925" cy="339725"/>
        </p:xfrm>
        <a:graphic>
          <a:graphicData uri="http://schemas.openxmlformats.org/presentationml/2006/ole">
            <mc:AlternateContent xmlns:mc="http://schemas.openxmlformats.org/markup-compatibility/2006">
              <mc:Choice xmlns:v="urn:schemas-microsoft-com:vml" Requires="v">
                <p:oleObj spid="_x0000_s4141" name="Objet d’environnement du Gestionnaire de liaisons" showAsIcon="1" r:id="rId3" imgW="415800" imgH="340200" progId="Package">
                  <p:embed/>
                </p:oleObj>
              </mc:Choice>
              <mc:Fallback>
                <p:oleObj name="Objet d’environnement du Gestionnaire de liaisons" showAsIcon="1" r:id="rId3" imgW="415800" imgH="340200" progId="Package">
                  <p:embed/>
                  <p:pic>
                    <p:nvPicPr>
                      <p:cNvPr id="2" name="Objet 1">
                        <a:extLst>
                          <a:ext uri="{FF2B5EF4-FFF2-40B4-BE49-F238E27FC236}">
                            <a16:creationId xmlns:a16="http://schemas.microsoft.com/office/drawing/2014/main" id="{B321ADB2-562C-4087-9CD4-0C9F87C242DC}"/>
                          </a:ext>
                        </a:extLst>
                      </p:cNvPr>
                      <p:cNvPicPr/>
                      <p:nvPr/>
                    </p:nvPicPr>
                    <p:blipFill>
                      <a:blip r:embed="rId4"/>
                      <a:stretch>
                        <a:fillRect/>
                      </a:stretch>
                    </p:blipFill>
                    <p:spPr>
                      <a:xfrm>
                        <a:off x="3914775" y="2312988"/>
                        <a:ext cx="415925" cy="339725"/>
                      </a:xfrm>
                      <a:prstGeom prst="rect">
                        <a:avLst/>
                      </a:prstGeom>
                    </p:spPr>
                  </p:pic>
                </p:oleObj>
              </mc:Fallback>
            </mc:AlternateContent>
          </a:graphicData>
        </a:graphic>
      </p:graphicFrame>
      <p:grpSp>
        <p:nvGrpSpPr>
          <p:cNvPr id="10" name="Groupe 9">
            <a:extLst>
              <a:ext uri="{FF2B5EF4-FFF2-40B4-BE49-F238E27FC236}">
                <a16:creationId xmlns:a16="http://schemas.microsoft.com/office/drawing/2014/main" id="{174302C1-D7B7-4B7F-91BC-D19DDA9AAB47}"/>
              </a:ext>
            </a:extLst>
          </p:cNvPr>
          <p:cNvGrpSpPr/>
          <p:nvPr/>
        </p:nvGrpSpPr>
        <p:grpSpPr>
          <a:xfrm>
            <a:off x="8245617" y="703263"/>
            <a:ext cx="3946383" cy="2476395"/>
            <a:chOff x="3999417" y="2482666"/>
            <a:chExt cx="6324925" cy="3968954"/>
          </a:xfrm>
        </p:grpSpPr>
        <p:pic>
          <p:nvPicPr>
            <p:cNvPr id="5" name="Image 4">
              <a:extLst>
                <a:ext uri="{FF2B5EF4-FFF2-40B4-BE49-F238E27FC236}">
                  <a16:creationId xmlns:a16="http://schemas.microsoft.com/office/drawing/2014/main" id="{3ECD5BAF-5F8C-485F-B479-233EB796CDA6}"/>
                </a:ext>
              </a:extLst>
            </p:cNvPr>
            <p:cNvPicPr>
              <a:picLocks noChangeAspect="1"/>
            </p:cNvPicPr>
            <p:nvPr/>
          </p:nvPicPr>
          <p:blipFill>
            <a:blip r:embed="rId5"/>
            <a:stretch>
              <a:fillRect/>
            </a:stretch>
          </p:blipFill>
          <p:spPr>
            <a:xfrm>
              <a:off x="3999417" y="2482666"/>
              <a:ext cx="6324925" cy="3968954"/>
            </a:xfrm>
            <a:prstGeom prst="rect">
              <a:avLst/>
            </a:prstGeom>
          </p:spPr>
        </p:pic>
        <p:sp>
          <p:nvSpPr>
            <p:cNvPr id="6" name="Rectangle 5">
              <a:extLst>
                <a:ext uri="{FF2B5EF4-FFF2-40B4-BE49-F238E27FC236}">
                  <a16:creationId xmlns:a16="http://schemas.microsoft.com/office/drawing/2014/main" id="{651FC4FB-9E02-464C-B812-0773DA330440}"/>
                </a:ext>
              </a:extLst>
            </p:cNvPr>
            <p:cNvSpPr/>
            <p:nvPr/>
          </p:nvSpPr>
          <p:spPr>
            <a:xfrm>
              <a:off x="5355771" y="3354779"/>
              <a:ext cx="3473533" cy="3028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a:extLst>
                <a:ext uri="{FF2B5EF4-FFF2-40B4-BE49-F238E27FC236}">
                  <a16:creationId xmlns:a16="http://schemas.microsoft.com/office/drawing/2014/main" id="{B8A309B8-0A00-4104-B273-0E26C690E5F6}"/>
                </a:ext>
              </a:extLst>
            </p:cNvPr>
            <p:cNvSpPr/>
            <p:nvPr/>
          </p:nvSpPr>
          <p:spPr>
            <a:xfrm>
              <a:off x="8936182" y="3473531"/>
              <a:ext cx="1357999" cy="18406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F71427D0-F59F-4325-9709-0C017631C178}"/>
                </a:ext>
              </a:extLst>
            </p:cNvPr>
            <p:cNvSpPr/>
            <p:nvPr/>
          </p:nvSpPr>
          <p:spPr>
            <a:xfrm>
              <a:off x="4063340" y="4975260"/>
              <a:ext cx="1167742" cy="14894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1" name="ZoneTexte 10">
            <a:extLst>
              <a:ext uri="{FF2B5EF4-FFF2-40B4-BE49-F238E27FC236}">
                <a16:creationId xmlns:a16="http://schemas.microsoft.com/office/drawing/2014/main" id="{0CAA7358-A917-40CB-8628-5CB5CCEB76DB}"/>
              </a:ext>
            </a:extLst>
          </p:cNvPr>
          <p:cNvSpPr txBox="1"/>
          <p:nvPr/>
        </p:nvSpPr>
        <p:spPr>
          <a:xfrm>
            <a:off x="-1" y="3183826"/>
            <a:ext cx="12173181" cy="1200329"/>
          </a:xfrm>
          <a:prstGeom prst="rect">
            <a:avLst/>
          </a:prstGeom>
          <a:noFill/>
        </p:spPr>
        <p:txBody>
          <a:bodyPr wrap="square" rtlCol="0">
            <a:spAutoFit/>
          </a:bodyPr>
          <a:lstStyle/>
          <a:p>
            <a:r>
              <a:rPr lang="fr-FR" dirty="0"/>
              <a:t>Les fonctions d'entrée du post-processeur constituent l'interface entre le noyau et le post-processeur. </a:t>
            </a:r>
          </a:p>
          <a:p>
            <a:r>
              <a:rPr lang="fr-FR" dirty="0"/>
              <a:t>La fonction d'entrée sera appelée pour chaque enregistrement du fichier intermédiaire. La fonction d'entrée appelée est déterminée par le type d'enregistrement du fichier intermédiaire. Toutes les fonctions d'entrée ont le préfixe « on », il est donc recommandé de ne pas utiliser ce préfixe avec les fonctions que vous ajoutez .</a:t>
            </a:r>
          </a:p>
        </p:txBody>
      </p:sp>
      <p:pic>
        <p:nvPicPr>
          <p:cNvPr id="7" name="Image 6">
            <a:extLst>
              <a:ext uri="{FF2B5EF4-FFF2-40B4-BE49-F238E27FC236}">
                <a16:creationId xmlns:a16="http://schemas.microsoft.com/office/drawing/2014/main" id="{FF287DF7-CAE3-4A0D-B97B-003B032EE0D8}"/>
              </a:ext>
            </a:extLst>
          </p:cNvPr>
          <p:cNvPicPr>
            <a:picLocks noChangeAspect="1"/>
          </p:cNvPicPr>
          <p:nvPr/>
        </p:nvPicPr>
        <p:blipFill>
          <a:blip r:embed="rId6"/>
          <a:stretch>
            <a:fillRect/>
          </a:stretch>
        </p:blipFill>
        <p:spPr>
          <a:xfrm>
            <a:off x="51847" y="4490743"/>
            <a:ext cx="5259648" cy="2110602"/>
          </a:xfrm>
          <a:prstGeom prst="rect">
            <a:avLst/>
          </a:prstGeom>
        </p:spPr>
      </p:pic>
      <p:pic>
        <p:nvPicPr>
          <p:cNvPr id="12" name="Image 11">
            <a:extLst>
              <a:ext uri="{FF2B5EF4-FFF2-40B4-BE49-F238E27FC236}">
                <a16:creationId xmlns:a16="http://schemas.microsoft.com/office/drawing/2014/main" id="{493BE616-CC0A-42F7-A80D-3D9A34494E5D}"/>
              </a:ext>
            </a:extLst>
          </p:cNvPr>
          <p:cNvPicPr>
            <a:picLocks noChangeAspect="1"/>
          </p:cNvPicPr>
          <p:nvPr/>
        </p:nvPicPr>
        <p:blipFill>
          <a:blip r:embed="rId7"/>
          <a:stretch>
            <a:fillRect/>
          </a:stretch>
        </p:blipFill>
        <p:spPr>
          <a:xfrm>
            <a:off x="5384851" y="4490743"/>
            <a:ext cx="6788329" cy="2110601"/>
          </a:xfrm>
          <a:prstGeom prst="rect">
            <a:avLst/>
          </a:prstGeom>
        </p:spPr>
      </p:pic>
    </p:spTree>
    <p:extLst>
      <p:ext uri="{BB962C8B-B14F-4D97-AF65-F5344CB8AC3E}">
        <p14:creationId xmlns:p14="http://schemas.microsoft.com/office/powerpoint/2010/main" val="2273495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verb" presetSubtype="0" fill="hold" nodeType="clickEffect">
                                  <p:stCondLst>
                                    <p:cond delay="0"/>
                                  </p:stCondLst>
                                  <p:childTnLst>
                                    <p:cmd type="verb" cmd="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Fonctions courantes du Post pro</a:t>
            </a:r>
          </a:p>
        </p:txBody>
      </p:sp>
      <p:sp>
        <p:nvSpPr>
          <p:cNvPr id="11" name="ZoneTexte 10">
            <a:extLst>
              <a:ext uri="{FF2B5EF4-FFF2-40B4-BE49-F238E27FC236}">
                <a16:creationId xmlns:a16="http://schemas.microsoft.com/office/drawing/2014/main" id="{0CAA7358-A917-40CB-8628-5CB5CCEB76DB}"/>
              </a:ext>
            </a:extLst>
          </p:cNvPr>
          <p:cNvSpPr txBox="1"/>
          <p:nvPr/>
        </p:nvSpPr>
        <p:spPr>
          <a:xfrm>
            <a:off x="-1" y="596797"/>
            <a:ext cx="5493841" cy="1200329"/>
          </a:xfrm>
          <a:prstGeom prst="rect">
            <a:avLst/>
          </a:prstGeom>
          <a:noFill/>
        </p:spPr>
        <p:txBody>
          <a:bodyPr wrap="square" rtlCol="0">
            <a:spAutoFit/>
          </a:bodyPr>
          <a:lstStyle/>
          <a:p>
            <a:r>
              <a:rPr lang="fr-FR" dirty="0"/>
              <a:t>Voici une liste des fonctions d’entrée courantes prises en charge et quand elles sont appelées. Vous référer au document de référence d'Autodesk si vous souhaitez plus de détail…</a:t>
            </a:r>
          </a:p>
        </p:txBody>
      </p:sp>
      <p:pic>
        <p:nvPicPr>
          <p:cNvPr id="12" name="Image 11">
            <a:extLst>
              <a:ext uri="{FF2B5EF4-FFF2-40B4-BE49-F238E27FC236}">
                <a16:creationId xmlns:a16="http://schemas.microsoft.com/office/drawing/2014/main" id="{54290181-F078-4BC4-85A7-C95EBE7488B3}"/>
              </a:ext>
            </a:extLst>
          </p:cNvPr>
          <p:cNvPicPr>
            <a:picLocks noChangeAspect="1"/>
          </p:cNvPicPr>
          <p:nvPr/>
        </p:nvPicPr>
        <p:blipFill>
          <a:blip r:embed="rId2"/>
          <a:stretch>
            <a:fillRect/>
          </a:stretch>
        </p:blipFill>
        <p:spPr>
          <a:xfrm>
            <a:off x="0" y="2364173"/>
            <a:ext cx="6009919" cy="1477328"/>
          </a:xfrm>
          <a:prstGeom prst="rect">
            <a:avLst/>
          </a:prstGeom>
        </p:spPr>
      </p:pic>
      <p:pic>
        <p:nvPicPr>
          <p:cNvPr id="13" name="Image 12">
            <a:extLst>
              <a:ext uri="{FF2B5EF4-FFF2-40B4-BE49-F238E27FC236}">
                <a16:creationId xmlns:a16="http://schemas.microsoft.com/office/drawing/2014/main" id="{A0C622D2-114C-4162-A431-1DC062881DB2}"/>
              </a:ext>
            </a:extLst>
          </p:cNvPr>
          <p:cNvPicPr>
            <a:picLocks noChangeAspect="1"/>
          </p:cNvPicPr>
          <p:nvPr/>
        </p:nvPicPr>
        <p:blipFill>
          <a:blip r:embed="rId3"/>
          <a:stretch>
            <a:fillRect/>
          </a:stretch>
        </p:blipFill>
        <p:spPr>
          <a:xfrm>
            <a:off x="5493841" y="757434"/>
            <a:ext cx="6626597" cy="5894184"/>
          </a:xfrm>
          <a:prstGeom prst="rect">
            <a:avLst/>
          </a:prstGeom>
        </p:spPr>
      </p:pic>
      <p:pic>
        <p:nvPicPr>
          <p:cNvPr id="14" name="Image 13">
            <a:extLst>
              <a:ext uri="{FF2B5EF4-FFF2-40B4-BE49-F238E27FC236}">
                <a16:creationId xmlns:a16="http://schemas.microsoft.com/office/drawing/2014/main" id="{6B9B3567-0810-432C-B7A4-866C66BACB87}"/>
              </a:ext>
            </a:extLst>
          </p:cNvPr>
          <p:cNvPicPr>
            <a:picLocks noChangeAspect="1"/>
          </p:cNvPicPr>
          <p:nvPr/>
        </p:nvPicPr>
        <p:blipFill>
          <a:blip r:embed="rId4"/>
          <a:stretch>
            <a:fillRect/>
          </a:stretch>
        </p:blipFill>
        <p:spPr>
          <a:xfrm>
            <a:off x="1" y="4131549"/>
            <a:ext cx="5415148" cy="1683657"/>
          </a:xfrm>
          <a:prstGeom prst="rect">
            <a:avLst/>
          </a:prstGeom>
        </p:spPr>
      </p:pic>
      <p:sp>
        <p:nvSpPr>
          <p:cNvPr id="15" name="Rectangle 14">
            <a:extLst>
              <a:ext uri="{FF2B5EF4-FFF2-40B4-BE49-F238E27FC236}">
                <a16:creationId xmlns:a16="http://schemas.microsoft.com/office/drawing/2014/main" id="{6AE46B21-15EA-4EC0-BF0A-0CBB552411F0}"/>
              </a:ext>
            </a:extLst>
          </p:cNvPr>
          <p:cNvSpPr/>
          <p:nvPr/>
        </p:nvSpPr>
        <p:spPr>
          <a:xfrm>
            <a:off x="216737" y="1757484"/>
            <a:ext cx="4887941" cy="369332"/>
          </a:xfrm>
          <a:prstGeom prst="rect">
            <a:avLst/>
          </a:prstGeom>
        </p:spPr>
        <p:txBody>
          <a:bodyPr wrap="none">
            <a:spAutoFit/>
          </a:bodyPr>
          <a:lstStyle/>
          <a:p>
            <a:r>
              <a:rPr lang="en-US" dirty="0">
                <a:hlinkClick r:id="rId5"/>
              </a:rPr>
              <a:t>Post Processor Training Guide (autodesk.com)</a:t>
            </a:r>
            <a:endParaRPr lang="fr-FR" dirty="0"/>
          </a:p>
        </p:txBody>
      </p:sp>
    </p:spTree>
    <p:extLst>
      <p:ext uri="{BB962C8B-B14F-4D97-AF65-F5344CB8AC3E}">
        <p14:creationId xmlns:p14="http://schemas.microsoft.com/office/powerpoint/2010/main" val="810190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Autres éléments constitutifs du Post pro</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12011891" cy="2246769"/>
          </a:xfrm>
          <a:prstGeom prst="rect">
            <a:avLst/>
          </a:prstGeom>
          <a:noFill/>
        </p:spPr>
        <p:txBody>
          <a:bodyPr wrap="square" rtlCol="0">
            <a:spAutoFit/>
          </a:bodyPr>
          <a:lstStyle/>
          <a:p>
            <a:r>
              <a:rPr lang="fr-FR" sz="2000" dirty="0"/>
              <a:t>Certaines des variables définies dans la section globale sont en fait définies et utilisées par le moteur de post process.</a:t>
            </a:r>
          </a:p>
          <a:p>
            <a:r>
              <a:rPr lang="fr-FR" sz="2000" dirty="0"/>
              <a:t>Ces variables se trouvent généralement tout en haut du fichier et sont faciles à discerner, car elles ne sont pas précédées du « var ». </a:t>
            </a:r>
          </a:p>
          <a:p>
            <a:r>
              <a:rPr lang="fr-FR" sz="2000" dirty="0"/>
              <a:t>Exemple des paramètres du noyau que vous trouverez dans la plupart des post-processeurs.</a:t>
            </a:r>
          </a:p>
          <a:p>
            <a:endParaRPr lang="fr-FR" sz="2000" dirty="0"/>
          </a:p>
          <a:p>
            <a:endParaRPr lang="fr-FR" sz="2000" dirty="0"/>
          </a:p>
        </p:txBody>
      </p:sp>
      <p:pic>
        <p:nvPicPr>
          <p:cNvPr id="7" name="Image 6">
            <a:extLst>
              <a:ext uri="{FF2B5EF4-FFF2-40B4-BE49-F238E27FC236}">
                <a16:creationId xmlns:a16="http://schemas.microsoft.com/office/drawing/2014/main" id="{0DD24ECE-73C1-4755-BE09-F321AFE72193}"/>
              </a:ext>
            </a:extLst>
          </p:cNvPr>
          <p:cNvPicPr>
            <a:picLocks noChangeAspect="1"/>
          </p:cNvPicPr>
          <p:nvPr/>
        </p:nvPicPr>
        <p:blipFill>
          <a:blip r:embed="rId2"/>
          <a:stretch>
            <a:fillRect/>
          </a:stretch>
        </p:blipFill>
        <p:spPr>
          <a:xfrm>
            <a:off x="3617843" y="2550050"/>
            <a:ext cx="4734238" cy="4188680"/>
          </a:xfrm>
          <a:prstGeom prst="rect">
            <a:avLst/>
          </a:prstGeom>
        </p:spPr>
      </p:pic>
    </p:spTree>
    <p:extLst>
      <p:ext uri="{BB962C8B-B14F-4D97-AF65-F5344CB8AC3E}">
        <p14:creationId xmlns:p14="http://schemas.microsoft.com/office/powerpoint/2010/main" val="959215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La table de propriétés</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502496"/>
            <a:ext cx="12192000" cy="2554545"/>
          </a:xfrm>
          <a:prstGeom prst="rect">
            <a:avLst/>
          </a:prstGeom>
          <a:noFill/>
        </p:spPr>
        <p:txBody>
          <a:bodyPr wrap="square" rtlCol="0">
            <a:spAutoFit/>
          </a:bodyPr>
          <a:lstStyle/>
          <a:p>
            <a:r>
              <a:rPr lang="fr-FR" sz="2000" dirty="0"/>
              <a:t>La table des propriétés contient des paramètres qui peuvent être modifiés au moment du post traitement afin que le post pro de la bibliothèque puisse rester de nature générique, tout en restant facilement personnalisable par les utilisateurs. Les paramètres de la table des propriétés seront généralement utilisés pour contrôler de petites variations dans la sortie créée par le </a:t>
            </a:r>
            <a:r>
              <a:rPr lang="fr-FR" sz="2000" dirty="0" err="1"/>
              <a:t>post-pro</a:t>
            </a:r>
            <a:r>
              <a:rPr lang="fr-FR" sz="2000" dirty="0"/>
              <a:t>.</a:t>
            </a:r>
          </a:p>
          <a:p>
            <a:r>
              <a:rPr lang="fr-FR" sz="2000" dirty="0"/>
              <a:t>Lorsque vous utilisez la boîte de dialogue Post-traitement pour exécuter le </a:t>
            </a:r>
            <a:r>
              <a:rPr lang="fr-FR" sz="2000" dirty="0" err="1"/>
              <a:t>post-pro</a:t>
            </a:r>
            <a:r>
              <a:rPr lang="fr-FR" sz="2000" dirty="0"/>
              <a:t>, la table des propriétés sera affichée dans la boîte de dialogue vous permettant de remplacer les paramètres du </a:t>
            </a:r>
            <a:r>
              <a:rPr lang="fr-FR" sz="2000" dirty="0" err="1"/>
              <a:t>post-pro</a:t>
            </a:r>
            <a:r>
              <a:rPr lang="fr-FR" sz="2000" dirty="0"/>
              <a:t> à chaque exécution.</a:t>
            </a:r>
          </a:p>
          <a:p>
            <a:endParaRPr lang="fr-FR" sz="2000" dirty="0"/>
          </a:p>
        </p:txBody>
      </p:sp>
      <p:pic>
        <p:nvPicPr>
          <p:cNvPr id="2" name="Image 1">
            <a:extLst>
              <a:ext uri="{FF2B5EF4-FFF2-40B4-BE49-F238E27FC236}">
                <a16:creationId xmlns:a16="http://schemas.microsoft.com/office/drawing/2014/main" id="{F97F476F-0EE0-4F00-B567-BA7FDFA91A97}"/>
              </a:ext>
            </a:extLst>
          </p:cNvPr>
          <p:cNvPicPr>
            <a:picLocks noChangeAspect="1"/>
          </p:cNvPicPr>
          <p:nvPr/>
        </p:nvPicPr>
        <p:blipFill>
          <a:blip r:embed="rId2"/>
          <a:stretch>
            <a:fillRect/>
          </a:stretch>
        </p:blipFill>
        <p:spPr>
          <a:xfrm>
            <a:off x="5415148" y="2529051"/>
            <a:ext cx="6638307" cy="4246341"/>
          </a:xfrm>
          <a:prstGeom prst="rect">
            <a:avLst/>
          </a:prstGeom>
        </p:spPr>
      </p:pic>
      <p:pic>
        <p:nvPicPr>
          <p:cNvPr id="5" name="Image 4">
            <a:extLst>
              <a:ext uri="{FF2B5EF4-FFF2-40B4-BE49-F238E27FC236}">
                <a16:creationId xmlns:a16="http://schemas.microsoft.com/office/drawing/2014/main" id="{3FF43ABF-F363-4579-AB3E-DF7ACA0C52F0}"/>
              </a:ext>
            </a:extLst>
          </p:cNvPr>
          <p:cNvPicPr>
            <a:picLocks noChangeAspect="1"/>
          </p:cNvPicPr>
          <p:nvPr/>
        </p:nvPicPr>
        <p:blipFill>
          <a:blip r:embed="rId3"/>
          <a:stretch>
            <a:fillRect/>
          </a:stretch>
        </p:blipFill>
        <p:spPr>
          <a:xfrm>
            <a:off x="95002" y="3184921"/>
            <a:ext cx="5239720" cy="2432108"/>
          </a:xfrm>
          <a:prstGeom prst="rect">
            <a:avLst/>
          </a:prstGeom>
        </p:spPr>
      </p:pic>
    </p:spTree>
    <p:extLst>
      <p:ext uri="{BB962C8B-B14F-4D97-AF65-F5344CB8AC3E}">
        <p14:creationId xmlns:p14="http://schemas.microsoft.com/office/powerpoint/2010/main" val="2291258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Structure du Post pro</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8485757" cy="923330"/>
          </a:xfrm>
          <a:prstGeom prst="rect">
            <a:avLst/>
          </a:prstGeom>
          <a:noFill/>
        </p:spPr>
        <p:txBody>
          <a:bodyPr wrap="square" rtlCol="0">
            <a:spAutoFit/>
          </a:bodyPr>
          <a:lstStyle/>
          <a:p>
            <a:r>
              <a:rPr lang="fr-FR" dirty="0"/>
              <a:t>Structure du post pro:</a:t>
            </a:r>
          </a:p>
          <a:p>
            <a:endParaRPr lang="fr-FR" dirty="0"/>
          </a:p>
          <a:p>
            <a:endParaRPr lang="fr-FR" dirty="0"/>
          </a:p>
        </p:txBody>
      </p:sp>
      <p:graphicFrame>
        <p:nvGraphicFramePr>
          <p:cNvPr id="2" name="Diagramme 1">
            <a:extLst>
              <a:ext uri="{FF2B5EF4-FFF2-40B4-BE49-F238E27FC236}">
                <a16:creationId xmlns:a16="http://schemas.microsoft.com/office/drawing/2014/main" id="{05D1DA2B-EE5A-41C0-9247-E297708852B0}"/>
              </a:ext>
            </a:extLst>
          </p:cNvPr>
          <p:cNvGraphicFramePr/>
          <p:nvPr>
            <p:extLst>
              <p:ext uri="{D42A27DB-BD31-4B8C-83A1-F6EECF244321}">
                <p14:modId xmlns:p14="http://schemas.microsoft.com/office/powerpoint/2010/main" val="3734765269"/>
              </p:ext>
            </p:extLst>
          </p:nvPr>
        </p:nvGraphicFramePr>
        <p:xfrm>
          <a:off x="104346" y="1088852"/>
          <a:ext cx="6895757"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Image 4">
            <a:extLst>
              <a:ext uri="{FF2B5EF4-FFF2-40B4-BE49-F238E27FC236}">
                <a16:creationId xmlns:a16="http://schemas.microsoft.com/office/drawing/2014/main" id="{D1A57FBA-5B1E-4833-8593-E5BAF1BEEAD6}"/>
              </a:ext>
            </a:extLst>
          </p:cNvPr>
          <p:cNvPicPr>
            <a:picLocks noChangeAspect="1"/>
          </p:cNvPicPr>
          <p:nvPr/>
        </p:nvPicPr>
        <p:blipFill>
          <a:blip r:embed="rId7"/>
          <a:stretch>
            <a:fillRect/>
          </a:stretch>
        </p:blipFill>
        <p:spPr>
          <a:xfrm>
            <a:off x="7128049" y="1234962"/>
            <a:ext cx="4959605" cy="4388076"/>
          </a:xfrm>
          <a:prstGeom prst="rect">
            <a:avLst/>
          </a:prstGeom>
        </p:spPr>
      </p:pic>
      <p:pic>
        <p:nvPicPr>
          <p:cNvPr id="6" name="Image 5">
            <a:extLst>
              <a:ext uri="{FF2B5EF4-FFF2-40B4-BE49-F238E27FC236}">
                <a16:creationId xmlns:a16="http://schemas.microsoft.com/office/drawing/2014/main" id="{4E3CDAF6-53E4-4354-9479-5E0CD2261B27}"/>
              </a:ext>
            </a:extLst>
          </p:cNvPr>
          <p:cNvPicPr>
            <a:picLocks noChangeAspect="1"/>
          </p:cNvPicPr>
          <p:nvPr/>
        </p:nvPicPr>
        <p:blipFill rotWithShape="1">
          <a:blip r:embed="rId8"/>
          <a:srcRect t="146" r="30023" b="-146"/>
          <a:stretch/>
        </p:blipFill>
        <p:spPr>
          <a:xfrm>
            <a:off x="7044202" y="1463607"/>
            <a:ext cx="4645291" cy="4246341"/>
          </a:xfrm>
          <a:prstGeom prst="rect">
            <a:avLst/>
          </a:prstGeom>
        </p:spPr>
      </p:pic>
      <p:pic>
        <p:nvPicPr>
          <p:cNvPr id="7" name="Image 6">
            <a:extLst>
              <a:ext uri="{FF2B5EF4-FFF2-40B4-BE49-F238E27FC236}">
                <a16:creationId xmlns:a16="http://schemas.microsoft.com/office/drawing/2014/main" id="{A0E638C8-5CC0-4341-AE86-00C9DDAA3243}"/>
              </a:ext>
            </a:extLst>
          </p:cNvPr>
          <p:cNvPicPr>
            <a:picLocks noChangeAspect="1"/>
          </p:cNvPicPr>
          <p:nvPr/>
        </p:nvPicPr>
        <p:blipFill>
          <a:blip r:embed="rId9"/>
          <a:stretch>
            <a:fillRect/>
          </a:stretch>
        </p:blipFill>
        <p:spPr>
          <a:xfrm>
            <a:off x="6691336" y="1647193"/>
            <a:ext cx="5500664" cy="4301984"/>
          </a:xfrm>
          <a:prstGeom prst="rect">
            <a:avLst/>
          </a:prstGeom>
        </p:spPr>
      </p:pic>
      <p:pic>
        <p:nvPicPr>
          <p:cNvPr id="8" name="Image 7">
            <a:extLst>
              <a:ext uri="{FF2B5EF4-FFF2-40B4-BE49-F238E27FC236}">
                <a16:creationId xmlns:a16="http://schemas.microsoft.com/office/drawing/2014/main" id="{5AB0DA11-1578-482F-BA9C-A31F14D53340}"/>
              </a:ext>
            </a:extLst>
          </p:cNvPr>
          <p:cNvPicPr>
            <a:picLocks noChangeAspect="1"/>
          </p:cNvPicPr>
          <p:nvPr/>
        </p:nvPicPr>
        <p:blipFill>
          <a:blip r:embed="rId10"/>
          <a:stretch>
            <a:fillRect/>
          </a:stretch>
        </p:blipFill>
        <p:spPr>
          <a:xfrm>
            <a:off x="6760974" y="1234962"/>
            <a:ext cx="5409156" cy="4928018"/>
          </a:xfrm>
          <a:prstGeom prst="rect">
            <a:avLst/>
          </a:prstGeom>
        </p:spPr>
      </p:pic>
    </p:spTree>
    <p:extLst>
      <p:ext uri="{BB962C8B-B14F-4D97-AF65-F5344CB8AC3E}">
        <p14:creationId xmlns:p14="http://schemas.microsoft.com/office/powerpoint/2010/main" val="892365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99868A19-D5D0-40F6-8354-2573AD785EE2}"/>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graphicEl>
                                              <a:dgm id="{33F1641B-0342-482C-97BB-8A22A98A1DA1}"/>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graphicEl>
                                              <a:dgm id="{D848FC63-1DB0-4BE2-8A5F-8C89028BDAC5}"/>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graphicEl>
                                              <a:dgm id="{1384B6C7-EDA7-4008-AB25-69A0C0B0E6A0}"/>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graphicEl>
                                              <a:dgm id="{A43A775F-9E0C-42F7-AD7D-4F5A5A3C05DD}"/>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graphicEl>
                                              <a:dgm id="{3AE10414-7708-46D7-A051-BE14D8C427A6}"/>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graphicEl>
                                              <a:dgm id="{EBFAAC09-65CD-483A-9D01-9E3C4C6E6DCD}"/>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graphicEl>
                                              <a:dgm id="{CBEF5830-4322-4B97-88C8-667410E8574B}"/>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Fonctionnement du Post pro</a:t>
            </a:r>
          </a:p>
        </p:txBody>
      </p:sp>
      <p:sp>
        <p:nvSpPr>
          <p:cNvPr id="5" name="Rectangle 2">
            <a:extLst>
              <a:ext uri="{FF2B5EF4-FFF2-40B4-BE49-F238E27FC236}">
                <a16:creationId xmlns:a16="http://schemas.microsoft.com/office/drawing/2014/main" id="{AF8DE9F7-8D96-455D-9E41-0859259FADE6}"/>
              </a:ext>
            </a:extLst>
          </p:cNvPr>
          <p:cNvSpPr>
            <a:spLocks noChangeArrowheads="1"/>
          </p:cNvSpPr>
          <p:nvPr/>
        </p:nvSpPr>
        <p:spPr bwMode="auto">
          <a:xfrm>
            <a:off x="66260" y="690906"/>
            <a:ext cx="12125740" cy="947061"/>
          </a:xfrm>
          <a:prstGeom prst="rect">
            <a:avLst/>
          </a:prstGeom>
          <a:noFill/>
          <a:ln>
            <a:noFill/>
          </a:ln>
          <a:effectLst/>
        </p:spPr>
        <p:txBody>
          <a:bodyPr vert="horz" wrap="square" lIns="0" tIns="-11109" rIns="0" bIns="-11109"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100" b="0" i="0" u="none" strike="noStrike" cap="none" normalizeH="0" baseline="0" dirty="0">
                <a:ln>
                  <a:noFill/>
                </a:ln>
                <a:effectLst/>
                <a:latin typeface="inherit"/>
              </a:rPr>
              <a:t>Un post pro a une extension .cps lequel est basé sur Javascript.</a:t>
            </a:r>
          </a:p>
          <a:p>
            <a:pPr lvl="0" defTabSz="914400" eaLnBrk="0" fontAlgn="base" hangingPunct="0">
              <a:spcBef>
                <a:spcPct val="0"/>
              </a:spcBef>
              <a:spcAft>
                <a:spcPct val="0"/>
              </a:spcAft>
            </a:pPr>
            <a:r>
              <a:rPr kumimoji="0" lang="fr-FR" altLang="fr-FR" sz="2100" b="0" i="0" u="none" strike="noStrike" cap="none" normalizeH="0" baseline="0" dirty="0">
                <a:ln>
                  <a:noFill/>
                </a:ln>
                <a:effectLst/>
                <a:latin typeface="inherit"/>
              </a:rPr>
              <a:t>Le cœur du post pro est composé de fonctions qui sont interprétées dans une séquence </a:t>
            </a:r>
            <a:r>
              <a:rPr lang="fr-FR" altLang="fr-FR" sz="2100" dirty="0">
                <a:latin typeface="inherit"/>
              </a:rPr>
              <a:t>linéaire </a:t>
            </a:r>
            <a:r>
              <a:rPr kumimoji="0" lang="fr-FR" altLang="fr-FR" sz="2100" b="0" i="0" u="none" strike="noStrike" cap="none" normalizeH="0" baseline="0" dirty="0">
                <a:ln>
                  <a:noFill/>
                </a:ln>
                <a:effectLst/>
                <a:latin typeface="inherit"/>
              </a:rPr>
              <a:t>depuis le début du fichier intermédiaire jusqu’à sa fin. Une fois le fichier intermédiaire terminé, il est supprimé. </a:t>
            </a:r>
          </a:p>
        </p:txBody>
      </p:sp>
      <p:sp>
        <p:nvSpPr>
          <p:cNvPr id="6" name="Rectangle 3">
            <a:extLst>
              <a:ext uri="{FF2B5EF4-FFF2-40B4-BE49-F238E27FC236}">
                <a16:creationId xmlns:a16="http://schemas.microsoft.com/office/drawing/2014/main" id="{A573C897-5F63-4006-9838-65DCA131D9B6}"/>
              </a:ext>
            </a:extLst>
          </p:cNvPr>
          <p:cNvSpPr>
            <a:spLocks noChangeArrowheads="1"/>
          </p:cNvSpPr>
          <p:nvPr/>
        </p:nvSpPr>
        <p:spPr bwMode="auto">
          <a:xfrm>
            <a:off x="139147" y="3051931"/>
            <a:ext cx="5897218" cy="2239723"/>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1109" rIns="0" bIns="-11109" numCol="1" anchor="ctr" anchorCtr="0" compatLnSpc="1">
            <a:prstTxWarp prst="textNoShape">
              <a:avLst/>
            </a:prstTxWarp>
            <a:spAutoFit/>
          </a:bodyPr>
          <a:lstStyle/>
          <a:p>
            <a:pPr defTabSz="914400" eaLnBrk="0" fontAlgn="base" hangingPunct="0">
              <a:spcBef>
                <a:spcPct val="0"/>
              </a:spcBef>
              <a:spcAft>
                <a:spcPct val="0"/>
              </a:spcAft>
            </a:pPr>
            <a:r>
              <a:rPr lang="fr-FR" altLang="fr-FR" sz="2100" b="1" u="sng" dirty="0" err="1">
                <a:latin typeface="inherit"/>
              </a:rPr>
              <a:t>onOpen</a:t>
            </a:r>
            <a:r>
              <a:rPr lang="fr-FR" altLang="fr-FR" sz="2100" b="1" u="sng" dirty="0">
                <a:latin typeface="inherit"/>
              </a:rPr>
              <a:t> : </a:t>
            </a:r>
            <a:r>
              <a:rPr lang="fr-FR" altLang="fr-FR" sz="2100" dirty="0">
                <a:latin typeface="inherit"/>
              </a:rPr>
              <a:t>écrit le début du </a:t>
            </a:r>
            <a:r>
              <a:rPr lang="fr-FR" altLang="fr-FR" sz="2100">
                <a:latin typeface="inherit"/>
              </a:rPr>
              <a:t>programme avec </a:t>
            </a:r>
            <a:r>
              <a:rPr lang="fr-FR" altLang="fr-FR" sz="2100" dirty="0">
                <a:latin typeface="inherit"/>
              </a:rPr>
              <a:t>des éléments comme le nom du programme etc…</a:t>
            </a:r>
          </a:p>
          <a:p>
            <a:pPr defTabSz="914400" eaLnBrk="0" fontAlgn="base" hangingPunct="0">
              <a:spcBef>
                <a:spcPct val="0"/>
              </a:spcBef>
              <a:spcAft>
                <a:spcPct val="0"/>
              </a:spcAft>
            </a:pPr>
            <a:endParaRPr lang="fr-FR" altLang="fr-FR" sz="2100" dirty="0">
              <a:latin typeface="inherit"/>
            </a:endParaRPr>
          </a:p>
          <a:p>
            <a:pPr defTabSz="914400" eaLnBrk="0" fontAlgn="base" hangingPunct="0">
              <a:spcBef>
                <a:spcPct val="0"/>
              </a:spcBef>
              <a:spcAft>
                <a:spcPct val="0"/>
              </a:spcAft>
            </a:pPr>
            <a:r>
              <a:rPr lang="fr-FR" altLang="fr-FR" sz="2100" b="1" u="sng" dirty="0" err="1">
                <a:latin typeface="inherit"/>
              </a:rPr>
              <a:t>onSection</a:t>
            </a:r>
            <a:r>
              <a:rPr lang="fr-FR" altLang="fr-FR" sz="2100" b="1" u="sng" dirty="0">
                <a:latin typeface="inherit"/>
              </a:rPr>
              <a:t> :</a:t>
            </a:r>
            <a:r>
              <a:rPr lang="fr-FR" altLang="fr-FR" sz="2100" dirty="0">
                <a:latin typeface="inherit"/>
              </a:rPr>
              <a:t> cette fonction est traitée pour chaque opération de la configuration (outil, conditions de coupe, mouvement d’approche, etc… donc ci contre appelée 4 fois…</a:t>
            </a:r>
            <a:endParaRPr lang="fr-FR" altLang="fr-FR" sz="2100" b="1" u="sng" dirty="0">
              <a:latin typeface="inherit"/>
            </a:endParaRPr>
          </a:p>
        </p:txBody>
      </p:sp>
      <p:grpSp>
        <p:nvGrpSpPr>
          <p:cNvPr id="2" name="Groupe 1">
            <a:extLst>
              <a:ext uri="{FF2B5EF4-FFF2-40B4-BE49-F238E27FC236}">
                <a16:creationId xmlns:a16="http://schemas.microsoft.com/office/drawing/2014/main" id="{3ADA4103-73D8-4157-9141-874EDD1F595A}"/>
              </a:ext>
            </a:extLst>
          </p:cNvPr>
          <p:cNvGrpSpPr/>
          <p:nvPr/>
        </p:nvGrpSpPr>
        <p:grpSpPr>
          <a:xfrm>
            <a:off x="6249703" y="2108492"/>
            <a:ext cx="4448149" cy="4331092"/>
            <a:chOff x="6249703" y="2108492"/>
            <a:chExt cx="4448149" cy="4331092"/>
          </a:xfrm>
        </p:grpSpPr>
        <p:pic>
          <p:nvPicPr>
            <p:cNvPr id="7" name="Image 6">
              <a:extLst>
                <a:ext uri="{FF2B5EF4-FFF2-40B4-BE49-F238E27FC236}">
                  <a16:creationId xmlns:a16="http://schemas.microsoft.com/office/drawing/2014/main" id="{CCAEE40C-0596-43B5-87DE-A4D9DB3D01DA}"/>
                </a:ext>
              </a:extLst>
            </p:cNvPr>
            <p:cNvPicPr>
              <a:picLocks noChangeAspect="1"/>
            </p:cNvPicPr>
            <p:nvPr/>
          </p:nvPicPr>
          <p:blipFill>
            <a:blip r:embed="rId2"/>
            <a:stretch>
              <a:fillRect/>
            </a:stretch>
          </p:blipFill>
          <p:spPr>
            <a:xfrm>
              <a:off x="6249703" y="2108492"/>
              <a:ext cx="4448149" cy="4331092"/>
            </a:xfrm>
            <a:prstGeom prst="rect">
              <a:avLst/>
            </a:prstGeom>
          </p:spPr>
        </p:pic>
        <p:sp>
          <p:nvSpPr>
            <p:cNvPr id="8" name="Rectangle 7">
              <a:extLst>
                <a:ext uri="{FF2B5EF4-FFF2-40B4-BE49-F238E27FC236}">
                  <a16:creationId xmlns:a16="http://schemas.microsoft.com/office/drawing/2014/main" id="{74C83870-829B-4D23-A247-32C379F5CB48}"/>
                </a:ext>
              </a:extLst>
            </p:cNvPr>
            <p:cNvSpPr/>
            <p:nvPr/>
          </p:nvSpPr>
          <p:spPr>
            <a:xfrm>
              <a:off x="6463039" y="2374115"/>
              <a:ext cx="4234811" cy="86470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93B12141-5FB9-49D0-A573-C8523F58E96A}"/>
                </a:ext>
              </a:extLst>
            </p:cNvPr>
            <p:cNvSpPr/>
            <p:nvPr/>
          </p:nvSpPr>
          <p:spPr>
            <a:xfrm>
              <a:off x="6463040" y="3254863"/>
              <a:ext cx="4234811" cy="101446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8BDA461E-8243-42D0-8F8F-E05ACF9872B7}"/>
                </a:ext>
              </a:extLst>
            </p:cNvPr>
            <p:cNvSpPr/>
            <p:nvPr/>
          </p:nvSpPr>
          <p:spPr>
            <a:xfrm>
              <a:off x="6463041" y="4274038"/>
              <a:ext cx="4234811" cy="12914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DF04B348-2F66-417C-80CD-7F26A3ED2E54}"/>
                </a:ext>
              </a:extLst>
            </p:cNvPr>
            <p:cNvSpPr/>
            <p:nvPr/>
          </p:nvSpPr>
          <p:spPr>
            <a:xfrm>
              <a:off x="6463041" y="5570171"/>
              <a:ext cx="4234811" cy="86470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5247118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Fonctions courantes du Post pro</a:t>
            </a:r>
          </a:p>
        </p:txBody>
      </p:sp>
      <p:sp>
        <p:nvSpPr>
          <p:cNvPr id="5" name="ZoneTexte 4">
            <a:extLst>
              <a:ext uri="{FF2B5EF4-FFF2-40B4-BE49-F238E27FC236}">
                <a16:creationId xmlns:a16="http://schemas.microsoft.com/office/drawing/2014/main" id="{124454D8-C1B5-41AC-ACD4-1624C5FA73A6}"/>
              </a:ext>
            </a:extLst>
          </p:cNvPr>
          <p:cNvSpPr txBox="1"/>
          <p:nvPr/>
        </p:nvSpPr>
        <p:spPr>
          <a:xfrm>
            <a:off x="0" y="627187"/>
            <a:ext cx="12145617" cy="5632311"/>
          </a:xfrm>
          <a:prstGeom prst="rect">
            <a:avLst/>
          </a:prstGeom>
          <a:noFill/>
        </p:spPr>
        <p:txBody>
          <a:bodyPr wrap="square" rtlCol="0">
            <a:spAutoFit/>
          </a:bodyPr>
          <a:lstStyle/>
          <a:p>
            <a:r>
              <a:rPr lang="fr-FR" dirty="0" err="1"/>
              <a:t>onRapid</a:t>
            </a:r>
            <a:r>
              <a:rPr lang="fr-FR" dirty="0"/>
              <a:t> : la fonction pour les mouvements en rapide exemple G0</a:t>
            </a:r>
          </a:p>
          <a:p>
            <a:endParaRPr lang="fr-FR" dirty="0"/>
          </a:p>
          <a:p>
            <a:r>
              <a:rPr lang="fr-FR" dirty="0" err="1"/>
              <a:t>onLinear</a:t>
            </a:r>
            <a:r>
              <a:rPr lang="fr-FR" dirty="0"/>
              <a:t> : la fonction pour les mouvements à vitesse programmée exemple G1</a:t>
            </a:r>
          </a:p>
          <a:p>
            <a:endParaRPr lang="fr-FR" dirty="0"/>
          </a:p>
          <a:p>
            <a:r>
              <a:rPr lang="fr-FR" dirty="0" err="1"/>
              <a:t>onCircular</a:t>
            </a:r>
            <a:r>
              <a:rPr lang="fr-FR" dirty="0"/>
              <a:t> : la fonction pour les mouvements en interpolation circulaire exemple G2/G3</a:t>
            </a:r>
          </a:p>
          <a:p>
            <a:endParaRPr lang="fr-FR" dirty="0"/>
          </a:p>
          <a:p>
            <a:r>
              <a:rPr lang="fr-FR" dirty="0" err="1"/>
              <a:t>onDwell</a:t>
            </a:r>
            <a:r>
              <a:rPr lang="fr-FR" dirty="0"/>
              <a:t> : la fonction qui va générer une temporisation dans le programme</a:t>
            </a:r>
          </a:p>
          <a:p>
            <a:endParaRPr lang="fr-FR" dirty="0"/>
          </a:p>
          <a:p>
            <a:r>
              <a:rPr lang="fr-FR" dirty="0" err="1"/>
              <a:t>onSpindleSpeed</a:t>
            </a:r>
            <a:r>
              <a:rPr lang="fr-FR" dirty="0"/>
              <a:t> : la fonction qui va générer le code pour la fréquence de rotation de l’outil</a:t>
            </a:r>
          </a:p>
          <a:p>
            <a:endParaRPr lang="fr-FR" dirty="0"/>
          </a:p>
          <a:p>
            <a:r>
              <a:rPr lang="fr-FR" dirty="0" err="1"/>
              <a:t>onCycle</a:t>
            </a:r>
            <a:r>
              <a:rPr lang="fr-FR" dirty="0"/>
              <a:t> : la fonction pour générer le code des cycles fixes de perçage, alésage, taraudage…</a:t>
            </a:r>
          </a:p>
          <a:p>
            <a:endParaRPr lang="fr-FR" dirty="0"/>
          </a:p>
          <a:p>
            <a:r>
              <a:rPr lang="fr-FR" dirty="0" err="1"/>
              <a:t>onCyclePoint</a:t>
            </a:r>
            <a:r>
              <a:rPr lang="fr-FR" dirty="0"/>
              <a:t> : la fonction qui va générer les points suivants des cycles fixes</a:t>
            </a:r>
          </a:p>
          <a:p>
            <a:endParaRPr lang="fr-FR" dirty="0"/>
          </a:p>
          <a:p>
            <a:r>
              <a:rPr lang="fr-FR" dirty="0" err="1"/>
              <a:t>onCycleEnd</a:t>
            </a:r>
            <a:r>
              <a:rPr lang="fr-FR" dirty="0"/>
              <a:t> : la fonction qui finit les cycles fixes et les annule</a:t>
            </a:r>
          </a:p>
          <a:p>
            <a:endParaRPr lang="fr-FR" dirty="0"/>
          </a:p>
          <a:p>
            <a:r>
              <a:rPr lang="fr-FR" dirty="0" err="1"/>
              <a:t>onSectionEnd</a:t>
            </a:r>
            <a:r>
              <a:rPr lang="fr-FR" dirty="0"/>
              <a:t> : la fonction qui clos la section (opération d’usinage) et génère par exemple le retour en position de sécurité, etc…</a:t>
            </a:r>
          </a:p>
          <a:p>
            <a:endParaRPr lang="fr-FR" dirty="0"/>
          </a:p>
          <a:p>
            <a:r>
              <a:rPr lang="fr-FR" dirty="0" err="1"/>
              <a:t>onClose</a:t>
            </a:r>
            <a:r>
              <a:rPr lang="fr-FR" dirty="0"/>
              <a:t> : la fonction pour générer la fin du programme : arrêt de la broche, du lubrifiant, retour aux origines etc…</a:t>
            </a:r>
          </a:p>
        </p:txBody>
      </p:sp>
    </p:spTree>
    <p:extLst>
      <p:ext uri="{BB962C8B-B14F-4D97-AF65-F5344CB8AC3E}">
        <p14:creationId xmlns:p14="http://schemas.microsoft.com/office/powerpoint/2010/main" val="38555417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Astuces pour debugger un Post pro</a:t>
            </a:r>
          </a:p>
        </p:txBody>
      </p:sp>
      <p:sp>
        <p:nvSpPr>
          <p:cNvPr id="3" name="ZoneTexte 2">
            <a:extLst>
              <a:ext uri="{FF2B5EF4-FFF2-40B4-BE49-F238E27FC236}">
                <a16:creationId xmlns:a16="http://schemas.microsoft.com/office/drawing/2014/main" id="{C1294253-E109-4F15-8340-E0CFCE0A27B7}"/>
              </a:ext>
            </a:extLst>
          </p:cNvPr>
          <p:cNvSpPr txBox="1"/>
          <p:nvPr/>
        </p:nvSpPr>
        <p:spPr>
          <a:xfrm>
            <a:off x="-79514" y="501462"/>
            <a:ext cx="7566991" cy="1631216"/>
          </a:xfrm>
          <a:prstGeom prst="rect">
            <a:avLst/>
          </a:prstGeom>
          <a:noFill/>
        </p:spPr>
        <p:txBody>
          <a:bodyPr wrap="square" rtlCol="0">
            <a:spAutoFit/>
          </a:bodyPr>
          <a:lstStyle/>
          <a:p>
            <a:r>
              <a:rPr lang="fr-FR" sz="2000" dirty="0"/>
              <a:t>Insérer ces fonctions en début de post pro pour l’analyse et le </a:t>
            </a:r>
            <a:r>
              <a:rPr lang="fr-FR" sz="2000" dirty="0" err="1"/>
              <a:t>débug</a:t>
            </a:r>
            <a:r>
              <a:rPr lang="fr-FR" sz="2000" dirty="0"/>
              <a:t>… enlever  les « // » pour les activer</a:t>
            </a:r>
          </a:p>
          <a:p>
            <a:endParaRPr lang="fr-FR" sz="2000" dirty="0"/>
          </a:p>
          <a:p>
            <a:r>
              <a:rPr lang="fr-FR" sz="2000" dirty="0">
                <a:solidFill>
                  <a:schemeClr val="bg1"/>
                </a:solidFill>
              </a:rPr>
              <a:t>//</a:t>
            </a:r>
            <a:r>
              <a:rPr lang="fr-FR" sz="2000" dirty="0" err="1">
                <a:solidFill>
                  <a:schemeClr val="bg1"/>
                </a:solidFill>
              </a:rPr>
              <a:t>setWriteStack</a:t>
            </a:r>
            <a:r>
              <a:rPr lang="fr-FR" sz="2000" dirty="0">
                <a:solidFill>
                  <a:schemeClr val="bg1"/>
                </a:solidFill>
              </a:rPr>
              <a:t>(</a:t>
            </a:r>
            <a:r>
              <a:rPr lang="fr-FR" sz="2000" dirty="0" err="1">
                <a:solidFill>
                  <a:schemeClr val="bg1"/>
                </a:solidFill>
              </a:rPr>
              <a:t>true</a:t>
            </a:r>
            <a:r>
              <a:rPr lang="fr-FR" sz="2000" dirty="0">
                <a:solidFill>
                  <a:schemeClr val="bg1"/>
                </a:solidFill>
              </a:rPr>
              <a:t>);</a:t>
            </a:r>
          </a:p>
          <a:p>
            <a:r>
              <a:rPr lang="fr-FR" sz="2000" dirty="0">
                <a:solidFill>
                  <a:schemeClr val="bg1"/>
                </a:solidFill>
              </a:rPr>
              <a:t>//</a:t>
            </a:r>
            <a:r>
              <a:rPr lang="fr-FR" sz="2000" dirty="0" err="1">
                <a:solidFill>
                  <a:schemeClr val="bg1"/>
                </a:solidFill>
              </a:rPr>
              <a:t>setWriteInvocations</a:t>
            </a:r>
            <a:r>
              <a:rPr lang="fr-FR" sz="2000" dirty="0">
                <a:solidFill>
                  <a:schemeClr val="bg1"/>
                </a:solidFill>
              </a:rPr>
              <a:t>(</a:t>
            </a:r>
            <a:r>
              <a:rPr lang="fr-FR" sz="2000" dirty="0" err="1">
                <a:solidFill>
                  <a:schemeClr val="bg1"/>
                </a:solidFill>
              </a:rPr>
              <a:t>true</a:t>
            </a:r>
            <a:r>
              <a:rPr lang="fr-FR" sz="2000" dirty="0">
                <a:solidFill>
                  <a:schemeClr val="bg1"/>
                </a:solidFill>
              </a:rPr>
              <a:t>);</a:t>
            </a:r>
          </a:p>
        </p:txBody>
      </p:sp>
      <p:pic>
        <p:nvPicPr>
          <p:cNvPr id="2" name="Image 1">
            <a:extLst>
              <a:ext uri="{FF2B5EF4-FFF2-40B4-BE49-F238E27FC236}">
                <a16:creationId xmlns:a16="http://schemas.microsoft.com/office/drawing/2014/main" id="{180A7945-0B7A-488A-8049-06EF31F0B1AE}"/>
              </a:ext>
            </a:extLst>
          </p:cNvPr>
          <p:cNvPicPr>
            <a:picLocks noChangeAspect="1"/>
          </p:cNvPicPr>
          <p:nvPr/>
        </p:nvPicPr>
        <p:blipFill>
          <a:blip r:embed="rId2"/>
          <a:stretch>
            <a:fillRect/>
          </a:stretch>
        </p:blipFill>
        <p:spPr>
          <a:xfrm>
            <a:off x="59634" y="2308054"/>
            <a:ext cx="3966148" cy="4474924"/>
          </a:xfrm>
          <a:prstGeom prst="rect">
            <a:avLst/>
          </a:prstGeom>
        </p:spPr>
      </p:pic>
      <p:pic>
        <p:nvPicPr>
          <p:cNvPr id="5" name="Image 4">
            <a:extLst>
              <a:ext uri="{FF2B5EF4-FFF2-40B4-BE49-F238E27FC236}">
                <a16:creationId xmlns:a16="http://schemas.microsoft.com/office/drawing/2014/main" id="{36FE802E-636D-4E29-8F90-C53F02281064}"/>
              </a:ext>
            </a:extLst>
          </p:cNvPr>
          <p:cNvPicPr>
            <a:picLocks noChangeAspect="1"/>
          </p:cNvPicPr>
          <p:nvPr/>
        </p:nvPicPr>
        <p:blipFill>
          <a:blip r:embed="rId3"/>
          <a:stretch>
            <a:fillRect/>
          </a:stretch>
        </p:blipFill>
        <p:spPr>
          <a:xfrm>
            <a:off x="7423632" y="1108811"/>
            <a:ext cx="4489146" cy="3538406"/>
          </a:xfrm>
          <a:prstGeom prst="rect">
            <a:avLst/>
          </a:prstGeom>
        </p:spPr>
      </p:pic>
      <p:pic>
        <p:nvPicPr>
          <p:cNvPr id="6" name="Image 5">
            <a:extLst>
              <a:ext uri="{FF2B5EF4-FFF2-40B4-BE49-F238E27FC236}">
                <a16:creationId xmlns:a16="http://schemas.microsoft.com/office/drawing/2014/main" id="{6112BEFC-7641-4F29-B9B2-D8B1B257C347}"/>
              </a:ext>
            </a:extLst>
          </p:cNvPr>
          <p:cNvPicPr>
            <a:picLocks noChangeAspect="1"/>
          </p:cNvPicPr>
          <p:nvPr/>
        </p:nvPicPr>
        <p:blipFill>
          <a:blip r:embed="rId4"/>
          <a:stretch>
            <a:fillRect/>
          </a:stretch>
        </p:blipFill>
        <p:spPr>
          <a:xfrm>
            <a:off x="4920452" y="4682576"/>
            <a:ext cx="6992326" cy="1324160"/>
          </a:xfrm>
          <a:prstGeom prst="rect">
            <a:avLst/>
          </a:prstGeom>
        </p:spPr>
      </p:pic>
      <p:pic>
        <p:nvPicPr>
          <p:cNvPr id="7" name="Image 6">
            <a:extLst>
              <a:ext uri="{FF2B5EF4-FFF2-40B4-BE49-F238E27FC236}">
                <a16:creationId xmlns:a16="http://schemas.microsoft.com/office/drawing/2014/main" id="{F9AC8705-6FFA-47D1-87D0-08F03799CF1A}"/>
              </a:ext>
            </a:extLst>
          </p:cNvPr>
          <p:cNvPicPr>
            <a:picLocks noChangeAspect="1"/>
          </p:cNvPicPr>
          <p:nvPr/>
        </p:nvPicPr>
        <p:blipFill>
          <a:blip r:embed="rId5"/>
          <a:stretch>
            <a:fillRect/>
          </a:stretch>
        </p:blipFill>
        <p:spPr>
          <a:xfrm>
            <a:off x="4920451" y="6042096"/>
            <a:ext cx="6992327" cy="628883"/>
          </a:xfrm>
          <a:prstGeom prst="rect">
            <a:avLst/>
          </a:prstGeom>
        </p:spPr>
      </p:pic>
      <p:sp>
        <p:nvSpPr>
          <p:cNvPr id="8" name="ZoneTexte 7">
            <a:extLst>
              <a:ext uri="{FF2B5EF4-FFF2-40B4-BE49-F238E27FC236}">
                <a16:creationId xmlns:a16="http://schemas.microsoft.com/office/drawing/2014/main" id="{FED77833-5994-47C0-8DEE-9395AF7056F5}"/>
              </a:ext>
            </a:extLst>
          </p:cNvPr>
          <p:cNvSpPr txBox="1"/>
          <p:nvPr/>
        </p:nvSpPr>
        <p:spPr>
          <a:xfrm>
            <a:off x="3962401" y="1437862"/>
            <a:ext cx="3525076" cy="2585323"/>
          </a:xfrm>
          <a:prstGeom prst="rect">
            <a:avLst/>
          </a:prstGeom>
          <a:noFill/>
        </p:spPr>
        <p:txBody>
          <a:bodyPr wrap="square" rtlCol="0">
            <a:spAutoFit/>
          </a:bodyPr>
          <a:lstStyle/>
          <a:p>
            <a:r>
              <a:rPr lang="fr-FR" dirty="0"/>
              <a:t>La fonction </a:t>
            </a:r>
            <a:r>
              <a:rPr lang="fr-FR" dirty="0" err="1"/>
              <a:t>setWriteStack</a:t>
            </a:r>
            <a:r>
              <a:rPr lang="fr-FR" dirty="0"/>
              <a:t> vous permet de mettre en lien la ligne de code utilisée dans le post pro avec le code CN généré</a:t>
            </a:r>
          </a:p>
          <a:p>
            <a:endParaRPr lang="fr-FR" dirty="0"/>
          </a:p>
          <a:p>
            <a:r>
              <a:rPr lang="fr-FR" dirty="0"/>
              <a:t>La fonction </a:t>
            </a:r>
            <a:r>
              <a:rPr lang="fr-FR" dirty="0" err="1"/>
              <a:t>setWriteInvocations</a:t>
            </a:r>
            <a:r>
              <a:rPr lang="fr-FR" dirty="0"/>
              <a:t> vous inclura en plus les éléments du fichier intermédiaires exploitables</a:t>
            </a:r>
          </a:p>
        </p:txBody>
      </p:sp>
    </p:spTree>
    <p:extLst>
      <p:ext uri="{BB962C8B-B14F-4D97-AF65-F5344CB8AC3E}">
        <p14:creationId xmlns:p14="http://schemas.microsoft.com/office/powerpoint/2010/main" val="303279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Visual studio code</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2855843" cy="369332"/>
          </a:xfrm>
          <a:prstGeom prst="rect">
            <a:avLst/>
          </a:prstGeom>
          <a:noFill/>
        </p:spPr>
        <p:txBody>
          <a:bodyPr wrap="square" rtlCol="0">
            <a:spAutoFit/>
          </a:bodyPr>
          <a:lstStyle/>
          <a:p>
            <a:r>
              <a:rPr lang="fr-FR" dirty="0"/>
              <a:t>Encore quelques astuces:</a:t>
            </a:r>
          </a:p>
        </p:txBody>
      </p:sp>
      <p:pic>
        <p:nvPicPr>
          <p:cNvPr id="2" name="Image 1">
            <a:extLst>
              <a:ext uri="{FF2B5EF4-FFF2-40B4-BE49-F238E27FC236}">
                <a16:creationId xmlns:a16="http://schemas.microsoft.com/office/drawing/2014/main" id="{D458E748-4321-4BFC-AD4B-C0B4A5C4D4F8}"/>
              </a:ext>
            </a:extLst>
          </p:cNvPr>
          <p:cNvPicPr>
            <a:picLocks noChangeAspect="1"/>
          </p:cNvPicPr>
          <p:nvPr/>
        </p:nvPicPr>
        <p:blipFill>
          <a:blip r:embed="rId2"/>
          <a:stretch>
            <a:fillRect/>
          </a:stretch>
        </p:blipFill>
        <p:spPr>
          <a:xfrm>
            <a:off x="2279373" y="1182748"/>
            <a:ext cx="7633253" cy="4557642"/>
          </a:xfrm>
          <a:prstGeom prst="rect">
            <a:avLst/>
          </a:prstGeom>
        </p:spPr>
      </p:pic>
      <p:sp>
        <p:nvSpPr>
          <p:cNvPr id="5" name="ZoneTexte 4">
            <a:extLst>
              <a:ext uri="{FF2B5EF4-FFF2-40B4-BE49-F238E27FC236}">
                <a16:creationId xmlns:a16="http://schemas.microsoft.com/office/drawing/2014/main" id="{900E8CA8-09DC-447D-B039-B9B7A23589E7}"/>
              </a:ext>
            </a:extLst>
          </p:cNvPr>
          <p:cNvSpPr txBox="1"/>
          <p:nvPr/>
        </p:nvSpPr>
        <p:spPr>
          <a:xfrm>
            <a:off x="0" y="1219200"/>
            <a:ext cx="2193234" cy="369332"/>
          </a:xfrm>
          <a:prstGeom prst="rect">
            <a:avLst/>
          </a:prstGeom>
          <a:noFill/>
          <a:ln w="19050">
            <a:solidFill>
              <a:srgbClr val="00B0F0"/>
            </a:solidFill>
          </a:ln>
        </p:spPr>
        <p:txBody>
          <a:bodyPr wrap="square" rtlCol="0">
            <a:spAutoFit/>
          </a:bodyPr>
          <a:lstStyle/>
          <a:p>
            <a:r>
              <a:rPr lang="fr-FR" dirty="0"/>
              <a:t>Les fichiers ouverts</a:t>
            </a:r>
          </a:p>
        </p:txBody>
      </p:sp>
      <p:sp>
        <p:nvSpPr>
          <p:cNvPr id="6" name="ZoneTexte 5">
            <a:extLst>
              <a:ext uri="{FF2B5EF4-FFF2-40B4-BE49-F238E27FC236}">
                <a16:creationId xmlns:a16="http://schemas.microsoft.com/office/drawing/2014/main" id="{F7D65069-DBEE-4A62-922B-A76BE9D1AE1A}"/>
              </a:ext>
            </a:extLst>
          </p:cNvPr>
          <p:cNvSpPr txBox="1"/>
          <p:nvPr/>
        </p:nvSpPr>
        <p:spPr>
          <a:xfrm>
            <a:off x="53008" y="2059120"/>
            <a:ext cx="2193234" cy="369332"/>
          </a:xfrm>
          <a:prstGeom prst="rect">
            <a:avLst/>
          </a:prstGeom>
          <a:noFill/>
          <a:ln w="19050">
            <a:solidFill>
              <a:schemeClr val="accent5">
                <a:lumMod val="75000"/>
              </a:schemeClr>
            </a:solidFill>
          </a:ln>
        </p:spPr>
        <p:txBody>
          <a:bodyPr wrap="square" rtlCol="0">
            <a:spAutoFit/>
          </a:bodyPr>
          <a:lstStyle/>
          <a:p>
            <a:r>
              <a:rPr lang="fr-FR" dirty="0"/>
              <a:t>Le dossier ouvert</a:t>
            </a:r>
          </a:p>
        </p:txBody>
      </p:sp>
      <p:sp>
        <p:nvSpPr>
          <p:cNvPr id="7" name="ZoneTexte 6">
            <a:extLst>
              <a:ext uri="{FF2B5EF4-FFF2-40B4-BE49-F238E27FC236}">
                <a16:creationId xmlns:a16="http://schemas.microsoft.com/office/drawing/2014/main" id="{214E0602-126C-493D-8C29-A4B67065C6EA}"/>
              </a:ext>
            </a:extLst>
          </p:cNvPr>
          <p:cNvSpPr txBox="1"/>
          <p:nvPr/>
        </p:nvSpPr>
        <p:spPr>
          <a:xfrm>
            <a:off x="39757" y="3767517"/>
            <a:ext cx="2193234" cy="646331"/>
          </a:xfrm>
          <a:prstGeom prst="rect">
            <a:avLst/>
          </a:prstGeom>
          <a:noFill/>
          <a:ln w="19050">
            <a:solidFill>
              <a:schemeClr val="accent6">
                <a:lumMod val="75000"/>
              </a:schemeClr>
            </a:solidFill>
          </a:ln>
        </p:spPr>
        <p:txBody>
          <a:bodyPr wrap="square" rtlCol="0">
            <a:spAutoFit/>
          </a:bodyPr>
          <a:lstStyle/>
          <a:p>
            <a:r>
              <a:rPr lang="fr-FR" dirty="0"/>
              <a:t>Accès direct aux fonctions</a:t>
            </a:r>
          </a:p>
        </p:txBody>
      </p:sp>
      <p:sp>
        <p:nvSpPr>
          <p:cNvPr id="8" name="ZoneTexte 7">
            <a:extLst>
              <a:ext uri="{FF2B5EF4-FFF2-40B4-BE49-F238E27FC236}">
                <a16:creationId xmlns:a16="http://schemas.microsoft.com/office/drawing/2014/main" id="{09AABA7D-0ABE-4AB6-A238-132BE924F12D}"/>
              </a:ext>
            </a:extLst>
          </p:cNvPr>
          <p:cNvSpPr txBox="1"/>
          <p:nvPr/>
        </p:nvSpPr>
        <p:spPr>
          <a:xfrm>
            <a:off x="5320748" y="5999523"/>
            <a:ext cx="3165009" cy="646331"/>
          </a:xfrm>
          <a:prstGeom prst="rect">
            <a:avLst/>
          </a:prstGeom>
          <a:noFill/>
          <a:ln w="19050">
            <a:solidFill>
              <a:schemeClr val="accent1">
                <a:lumMod val="60000"/>
                <a:lumOff val="40000"/>
              </a:schemeClr>
            </a:solidFill>
          </a:ln>
        </p:spPr>
        <p:txBody>
          <a:bodyPr wrap="square" rtlCol="0">
            <a:spAutoFit/>
          </a:bodyPr>
          <a:lstStyle/>
          <a:p>
            <a:r>
              <a:rPr lang="fr-FR" dirty="0"/>
              <a:t>Langage de programmation pour la mise en forme </a:t>
            </a:r>
          </a:p>
        </p:txBody>
      </p:sp>
      <p:sp>
        <p:nvSpPr>
          <p:cNvPr id="9" name="ZoneTexte 8">
            <a:extLst>
              <a:ext uri="{FF2B5EF4-FFF2-40B4-BE49-F238E27FC236}">
                <a16:creationId xmlns:a16="http://schemas.microsoft.com/office/drawing/2014/main" id="{C173C19A-F569-464E-9C80-606BDEC15BA6}"/>
              </a:ext>
            </a:extLst>
          </p:cNvPr>
          <p:cNvSpPr txBox="1"/>
          <p:nvPr/>
        </p:nvSpPr>
        <p:spPr>
          <a:xfrm>
            <a:off x="10091531" y="1458955"/>
            <a:ext cx="2047461" cy="2031325"/>
          </a:xfrm>
          <a:prstGeom prst="rect">
            <a:avLst/>
          </a:prstGeom>
          <a:noFill/>
          <a:ln w="19050">
            <a:solidFill>
              <a:srgbClr val="00B050"/>
            </a:solidFill>
          </a:ln>
        </p:spPr>
        <p:txBody>
          <a:bodyPr wrap="square" rtlCol="0">
            <a:spAutoFit/>
          </a:bodyPr>
          <a:lstStyle/>
          <a:p>
            <a:r>
              <a:rPr lang="fr-FR" dirty="0"/>
              <a:t>Mise en évidence des différences entre deux fichiers comparés</a:t>
            </a:r>
          </a:p>
          <a:p>
            <a:r>
              <a:rPr lang="fr-FR" dirty="0"/>
              <a:t>Et accès direct à un endroit dans le post pro</a:t>
            </a:r>
          </a:p>
        </p:txBody>
      </p:sp>
      <p:sp>
        <p:nvSpPr>
          <p:cNvPr id="10" name="ZoneTexte 9">
            <a:extLst>
              <a:ext uri="{FF2B5EF4-FFF2-40B4-BE49-F238E27FC236}">
                <a16:creationId xmlns:a16="http://schemas.microsoft.com/office/drawing/2014/main" id="{180BD414-5C24-4172-AE2A-38EC0AB5D91D}"/>
              </a:ext>
            </a:extLst>
          </p:cNvPr>
          <p:cNvSpPr txBox="1"/>
          <p:nvPr/>
        </p:nvSpPr>
        <p:spPr>
          <a:xfrm>
            <a:off x="3031436" y="627187"/>
            <a:ext cx="8083825" cy="369332"/>
          </a:xfrm>
          <a:prstGeom prst="rect">
            <a:avLst/>
          </a:prstGeom>
          <a:noFill/>
          <a:ln w="19050">
            <a:solidFill>
              <a:srgbClr val="FFFF00"/>
            </a:solidFill>
          </a:ln>
        </p:spPr>
        <p:txBody>
          <a:bodyPr wrap="square" rtlCol="0">
            <a:spAutoFit/>
          </a:bodyPr>
          <a:lstStyle/>
          <a:p>
            <a:r>
              <a:rPr lang="fr-FR" dirty="0"/>
              <a:t>Si le nom devient rouge, c’est qu’il y a une erreur dans le code Javascript….</a:t>
            </a:r>
          </a:p>
        </p:txBody>
      </p:sp>
      <p:sp>
        <p:nvSpPr>
          <p:cNvPr id="11" name="ZoneTexte 10">
            <a:extLst>
              <a:ext uri="{FF2B5EF4-FFF2-40B4-BE49-F238E27FC236}">
                <a16:creationId xmlns:a16="http://schemas.microsoft.com/office/drawing/2014/main" id="{3F46B8B4-80AF-4F5B-858C-8B22BC3244EA}"/>
              </a:ext>
            </a:extLst>
          </p:cNvPr>
          <p:cNvSpPr txBox="1"/>
          <p:nvPr/>
        </p:nvSpPr>
        <p:spPr>
          <a:xfrm>
            <a:off x="9389164" y="5645443"/>
            <a:ext cx="271671" cy="145757"/>
          </a:xfrm>
          <a:prstGeom prst="rect">
            <a:avLst/>
          </a:prstGeom>
          <a:noFill/>
          <a:ln w="19050">
            <a:solidFill>
              <a:schemeClr val="accent1">
                <a:lumMod val="60000"/>
                <a:lumOff val="40000"/>
              </a:schemeClr>
            </a:solidFill>
          </a:ln>
        </p:spPr>
        <p:txBody>
          <a:bodyPr wrap="square" rtlCol="0">
            <a:spAutoFit/>
          </a:bodyPr>
          <a:lstStyle/>
          <a:p>
            <a:endParaRPr lang="fr-FR" dirty="0"/>
          </a:p>
        </p:txBody>
      </p:sp>
      <p:sp>
        <p:nvSpPr>
          <p:cNvPr id="12" name="ZoneTexte 11">
            <a:extLst>
              <a:ext uri="{FF2B5EF4-FFF2-40B4-BE49-F238E27FC236}">
                <a16:creationId xmlns:a16="http://schemas.microsoft.com/office/drawing/2014/main" id="{75F742CE-AD70-44CB-9556-53D193FE74CD}"/>
              </a:ext>
            </a:extLst>
          </p:cNvPr>
          <p:cNvSpPr txBox="1"/>
          <p:nvPr/>
        </p:nvSpPr>
        <p:spPr>
          <a:xfrm>
            <a:off x="9753600" y="1458955"/>
            <a:ext cx="178908" cy="4186488"/>
          </a:xfrm>
          <a:prstGeom prst="rect">
            <a:avLst/>
          </a:prstGeom>
          <a:noFill/>
          <a:ln w="19050">
            <a:solidFill>
              <a:srgbClr val="00B050"/>
            </a:solidFill>
          </a:ln>
        </p:spPr>
        <p:txBody>
          <a:bodyPr wrap="square" rtlCol="0">
            <a:spAutoFit/>
          </a:bodyPr>
          <a:lstStyle/>
          <a:p>
            <a:endParaRPr lang="fr-FR" dirty="0"/>
          </a:p>
        </p:txBody>
      </p:sp>
      <p:sp>
        <p:nvSpPr>
          <p:cNvPr id="13" name="ZoneTexte 12">
            <a:extLst>
              <a:ext uri="{FF2B5EF4-FFF2-40B4-BE49-F238E27FC236}">
                <a16:creationId xmlns:a16="http://schemas.microsoft.com/office/drawing/2014/main" id="{23A6BEC5-5DEB-4E92-8417-6648777D5118}"/>
              </a:ext>
            </a:extLst>
          </p:cNvPr>
          <p:cNvSpPr txBox="1"/>
          <p:nvPr/>
        </p:nvSpPr>
        <p:spPr>
          <a:xfrm>
            <a:off x="3495262" y="1255652"/>
            <a:ext cx="4071729" cy="142452"/>
          </a:xfrm>
          <a:prstGeom prst="rect">
            <a:avLst/>
          </a:prstGeom>
          <a:noFill/>
          <a:ln w="19050">
            <a:solidFill>
              <a:srgbClr val="FFFF00"/>
            </a:solidFill>
          </a:ln>
        </p:spPr>
        <p:txBody>
          <a:bodyPr wrap="square" rtlCol="0">
            <a:spAutoFit/>
          </a:bodyPr>
          <a:lstStyle/>
          <a:p>
            <a:endParaRPr lang="fr-FR" dirty="0"/>
          </a:p>
        </p:txBody>
      </p:sp>
      <p:sp>
        <p:nvSpPr>
          <p:cNvPr id="14" name="ZoneTexte 13">
            <a:extLst>
              <a:ext uri="{FF2B5EF4-FFF2-40B4-BE49-F238E27FC236}">
                <a16:creationId xmlns:a16="http://schemas.microsoft.com/office/drawing/2014/main" id="{D53E7C72-40C9-4BDD-81C7-ACD58712CBDC}"/>
              </a:ext>
            </a:extLst>
          </p:cNvPr>
          <p:cNvSpPr txBox="1"/>
          <p:nvPr/>
        </p:nvSpPr>
        <p:spPr>
          <a:xfrm>
            <a:off x="2478157" y="1404987"/>
            <a:ext cx="1066799" cy="437066"/>
          </a:xfrm>
          <a:prstGeom prst="rect">
            <a:avLst/>
          </a:prstGeom>
          <a:noFill/>
          <a:ln w="19050">
            <a:solidFill>
              <a:srgbClr val="00B0F0"/>
            </a:solidFill>
          </a:ln>
        </p:spPr>
        <p:txBody>
          <a:bodyPr wrap="square" rtlCol="0">
            <a:spAutoFit/>
          </a:bodyPr>
          <a:lstStyle/>
          <a:p>
            <a:endParaRPr lang="fr-FR" dirty="0"/>
          </a:p>
        </p:txBody>
      </p:sp>
      <p:sp>
        <p:nvSpPr>
          <p:cNvPr id="15" name="ZoneTexte 14">
            <a:extLst>
              <a:ext uri="{FF2B5EF4-FFF2-40B4-BE49-F238E27FC236}">
                <a16:creationId xmlns:a16="http://schemas.microsoft.com/office/drawing/2014/main" id="{CC87BF03-DFF6-4508-B18E-7D3A6819E0F9}"/>
              </a:ext>
            </a:extLst>
          </p:cNvPr>
          <p:cNvSpPr txBox="1"/>
          <p:nvPr/>
        </p:nvSpPr>
        <p:spPr>
          <a:xfrm>
            <a:off x="2478157" y="1874454"/>
            <a:ext cx="1066799" cy="862120"/>
          </a:xfrm>
          <a:prstGeom prst="rect">
            <a:avLst/>
          </a:prstGeom>
          <a:noFill/>
          <a:ln w="19050">
            <a:solidFill>
              <a:schemeClr val="accent5">
                <a:lumMod val="75000"/>
              </a:schemeClr>
            </a:solidFill>
          </a:ln>
        </p:spPr>
        <p:txBody>
          <a:bodyPr wrap="square" rtlCol="0">
            <a:spAutoFit/>
          </a:bodyPr>
          <a:lstStyle/>
          <a:p>
            <a:endParaRPr lang="fr-FR" dirty="0"/>
          </a:p>
        </p:txBody>
      </p:sp>
      <p:sp>
        <p:nvSpPr>
          <p:cNvPr id="16" name="ZoneTexte 15">
            <a:extLst>
              <a:ext uri="{FF2B5EF4-FFF2-40B4-BE49-F238E27FC236}">
                <a16:creationId xmlns:a16="http://schemas.microsoft.com/office/drawing/2014/main" id="{E038CBE6-796D-49FE-BF63-773539DA999E}"/>
              </a:ext>
            </a:extLst>
          </p:cNvPr>
          <p:cNvSpPr txBox="1"/>
          <p:nvPr/>
        </p:nvSpPr>
        <p:spPr>
          <a:xfrm>
            <a:off x="2454967" y="2903326"/>
            <a:ext cx="1089990" cy="2463804"/>
          </a:xfrm>
          <a:prstGeom prst="rect">
            <a:avLst/>
          </a:prstGeom>
          <a:noFill/>
          <a:ln w="19050">
            <a:solidFill>
              <a:schemeClr val="accent6">
                <a:lumMod val="75000"/>
              </a:schemeClr>
            </a:solidFill>
          </a:ln>
        </p:spPr>
        <p:txBody>
          <a:bodyPr wrap="square" rtlCol="0">
            <a:spAutoFit/>
          </a:bodyPr>
          <a:lstStyle/>
          <a:p>
            <a:endParaRPr lang="fr-FR" dirty="0"/>
          </a:p>
        </p:txBody>
      </p:sp>
    </p:spTree>
    <p:extLst>
      <p:ext uri="{BB962C8B-B14F-4D97-AF65-F5344CB8AC3E}">
        <p14:creationId xmlns:p14="http://schemas.microsoft.com/office/powerpoint/2010/main" val="3199007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Qu’est ce qu’un Post pro</a:t>
            </a:r>
          </a:p>
        </p:txBody>
      </p:sp>
      <p:sp>
        <p:nvSpPr>
          <p:cNvPr id="3" name="ZoneTexte 2">
            <a:extLst>
              <a:ext uri="{FF2B5EF4-FFF2-40B4-BE49-F238E27FC236}">
                <a16:creationId xmlns:a16="http://schemas.microsoft.com/office/drawing/2014/main" id="{C1294253-E109-4F15-8340-E0CFCE0A27B7}"/>
              </a:ext>
            </a:extLst>
          </p:cNvPr>
          <p:cNvSpPr txBox="1"/>
          <p:nvPr/>
        </p:nvSpPr>
        <p:spPr>
          <a:xfrm>
            <a:off x="55659" y="627187"/>
            <a:ext cx="12136341" cy="2246769"/>
          </a:xfrm>
          <a:prstGeom prst="rect">
            <a:avLst/>
          </a:prstGeom>
          <a:noFill/>
        </p:spPr>
        <p:txBody>
          <a:bodyPr wrap="square" rtlCol="0">
            <a:spAutoFit/>
          </a:bodyPr>
          <a:lstStyle/>
          <a:p>
            <a:r>
              <a:rPr lang="fr-FR" sz="2000" dirty="0"/>
              <a:t>Le post pro fait le lien entre la FAO et la machine CN.</a:t>
            </a:r>
          </a:p>
          <a:p>
            <a:r>
              <a:rPr lang="fr-FR" sz="2000" dirty="0"/>
              <a:t>La FAO génère généralement un fichier intermédiaire neutre contenant des informations sur chaque opération de parcours d'outil comme les données d'outil, le type d'opération (perçage, fraisage, tournage, etc.) et les données du parcours de l'outil.</a:t>
            </a:r>
          </a:p>
          <a:p>
            <a:r>
              <a:rPr lang="fr-FR" sz="2000" dirty="0"/>
              <a:t>Ce fichier intermédiaire est introduit dans le post-processeur où il est traduit dans le langage compris par une machine CN. Dans la plupart des cas, ce langage est une forme d'ISO/EIA, un G-code standard. </a:t>
            </a:r>
          </a:p>
          <a:p>
            <a:endParaRPr lang="fr-FR" sz="2000" dirty="0"/>
          </a:p>
        </p:txBody>
      </p:sp>
      <p:pic>
        <p:nvPicPr>
          <p:cNvPr id="2" name="Image 1">
            <a:extLst>
              <a:ext uri="{FF2B5EF4-FFF2-40B4-BE49-F238E27FC236}">
                <a16:creationId xmlns:a16="http://schemas.microsoft.com/office/drawing/2014/main" id="{341DFE4A-E439-4314-B8D0-6D20D8EF423F}"/>
              </a:ext>
            </a:extLst>
          </p:cNvPr>
          <p:cNvPicPr>
            <a:picLocks noChangeAspect="1"/>
          </p:cNvPicPr>
          <p:nvPr/>
        </p:nvPicPr>
        <p:blipFill>
          <a:blip r:embed="rId2"/>
          <a:stretch>
            <a:fillRect/>
          </a:stretch>
        </p:blipFill>
        <p:spPr>
          <a:xfrm>
            <a:off x="1065681" y="2624791"/>
            <a:ext cx="10223410" cy="3946351"/>
          </a:xfrm>
          <a:prstGeom prst="rect">
            <a:avLst/>
          </a:prstGeom>
        </p:spPr>
      </p:pic>
      <p:sp>
        <p:nvSpPr>
          <p:cNvPr id="5" name="ZoneTexte 4">
            <a:extLst>
              <a:ext uri="{FF2B5EF4-FFF2-40B4-BE49-F238E27FC236}">
                <a16:creationId xmlns:a16="http://schemas.microsoft.com/office/drawing/2014/main" id="{A0F1828F-E0F2-4A55-9BC6-8A5F3A62BDDA}"/>
              </a:ext>
            </a:extLst>
          </p:cNvPr>
          <p:cNvSpPr txBox="1"/>
          <p:nvPr/>
        </p:nvSpPr>
        <p:spPr>
          <a:xfrm>
            <a:off x="4459911" y="5338916"/>
            <a:ext cx="6489292" cy="646331"/>
          </a:xfrm>
          <a:prstGeom prst="rect">
            <a:avLst/>
          </a:prstGeom>
          <a:noFill/>
        </p:spPr>
        <p:txBody>
          <a:bodyPr wrap="square" rtlCol="0">
            <a:spAutoFit/>
          </a:bodyPr>
          <a:lstStyle/>
          <a:p>
            <a:r>
              <a:rPr lang="fr-FR" dirty="0">
                <a:solidFill>
                  <a:schemeClr val="bg1"/>
                </a:solidFill>
              </a:rPr>
              <a:t>Le Post pro est constitué, entre autres, de fonctions qui vont traduire les données du logiciel de FAO en code machine</a:t>
            </a:r>
          </a:p>
        </p:txBody>
      </p:sp>
    </p:spTree>
    <p:extLst>
      <p:ext uri="{BB962C8B-B14F-4D97-AF65-F5344CB8AC3E}">
        <p14:creationId xmlns:p14="http://schemas.microsoft.com/office/powerpoint/2010/main" val="34539103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a:t>
            </a:r>
            <a:r>
              <a:rPr lang="fr-FR" dirty="0" err="1"/>
              <a:t>onOpen</a:t>
            </a:r>
            <a:r>
              <a:rPr lang="fr-FR" dirty="0"/>
              <a:t> </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12192000" cy="646331"/>
          </a:xfrm>
          <a:prstGeom prst="rect">
            <a:avLst/>
          </a:prstGeom>
          <a:noFill/>
        </p:spPr>
        <p:txBody>
          <a:bodyPr wrap="square" rtlCol="0">
            <a:spAutoFit/>
          </a:bodyPr>
          <a:lstStyle/>
          <a:p>
            <a:r>
              <a:rPr lang="fr-FR" dirty="0"/>
              <a:t>Exercice de compréhension du post pro : on écrit un post pro à partir de rien! (cas extrêmement rare, en général on repart d’un post pro de base ou d’un existant)</a:t>
            </a:r>
          </a:p>
        </p:txBody>
      </p:sp>
      <p:sp>
        <p:nvSpPr>
          <p:cNvPr id="2" name="Rectangle 1">
            <a:extLst>
              <a:ext uri="{FF2B5EF4-FFF2-40B4-BE49-F238E27FC236}">
                <a16:creationId xmlns:a16="http://schemas.microsoft.com/office/drawing/2014/main" id="{E0F8428A-EC7C-4A47-9FAD-F3DD9E73266A}"/>
              </a:ext>
            </a:extLst>
          </p:cNvPr>
          <p:cNvSpPr/>
          <p:nvPr/>
        </p:nvSpPr>
        <p:spPr>
          <a:xfrm>
            <a:off x="0" y="1375576"/>
            <a:ext cx="12192000" cy="5355312"/>
          </a:xfrm>
          <a:prstGeom prst="rect">
            <a:avLst/>
          </a:prstGeom>
        </p:spPr>
        <p:txBody>
          <a:bodyPr wrap="square">
            <a:spAutoFit/>
          </a:bodyPr>
          <a:lstStyle/>
          <a:p>
            <a:pPr marL="342900" indent="-342900">
              <a:buFont typeface="+mj-lt"/>
              <a:buAutoNum type="arabicPeriod"/>
            </a:pPr>
            <a:r>
              <a:rPr lang="fr-FR" dirty="0"/>
              <a:t>Tout d’abord créer, à l’aide de </a:t>
            </a:r>
            <a:r>
              <a:rPr lang="fr-FR" dirty="0" err="1">
                <a:solidFill>
                  <a:schemeClr val="bg1"/>
                </a:solidFill>
              </a:rPr>
              <a:t>VisualCodeStudio</a:t>
            </a:r>
            <a:r>
              <a:rPr lang="fr-FR" dirty="0"/>
              <a:t>, un fichier avec l'extension </a:t>
            </a:r>
            <a:r>
              <a:rPr lang="fr-FR" dirty="0">
                <a:solidFill>
                  <a:schemeClr val="bg1"/>
                </a:solidFill>
              </a:rPr>
              <a:t>.CPS </a:t>
            </a:r>
            <a:r>
              <a:rPr lang="fr-FR" dirty="0"/>
              <a:t>appelé </a:t>
            </a:r>
            <a:r>
              <a:rPr lang="fr-FR" dirty="0" err="1"/>
              <a:t>myfirstpost.cps</a:t>
            </a:r>
            <a:r>
              <a:rPr lang="fr-FR" dirty="0"/>
              <a:t> dans un dossier sur votre disque dur. </a:t>
            </a:r>
          </a:p>
          <a:p>
            <a:pPr marL="342900" indent="-342900">
              <a:buFont typeface="+mj-lt"/>
              <a:buAutoNum type="arabicPeriod"/>
            </a:pPr>
            <a:r>
              <a:rPr lang="fr-FR" dirty="0"/>
              <a:t>Puis dans ce fichier inclure la fonction </a:t>
            </a:r>
            <a:r>
              <a:rPr lang="fr-FR" dirty="0" err="1">
                <a:solidFill>
                  <a:schemeClr val="bg1"/>
                </a:solidFill>
              </a:rPr>
              <a:t>onOpen</a:t>
            </a:r>
            <a:r>
              <a:rPr lang="fr-FR" dirty="0"/>
              <a:t> qui génère le code du début de programme CN.</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a:p>
            <a:pPr marL="342900" indent="-342900">
              <a:buFont typeface="+mj-lt"/>
              <a:buAutoNum type="arabicPeriod" startAt="3"/>
            </a:pPr>
            <a:r>
              <a:rPr lang="fr-FR" dirty="0"/>
              <a:t>Charger et Ouvrir l'exemple de pièce « </a:t>
            </a:r>
            <a:r>
              <a:rPr lang="fr-FR" dirty="0">
                <a:solidFill>
                  <a:schemeClr val="bg1"/>
                </a:solidFill>
              </a:rPr>
              <a:t>myfirstpost.f3d</a:t>
            </a:r>
            <a:r>
              <a:rPr lang="fr-FR" dirty="0"/>
              <a:t> » et sélectionnez la première opération puis générer le programme avec votre post pro !</a:t>
            </a:r>
          </a:p>
          <a:p>
            <a:pPr marL="342900" indent="-342900">
              <a:buFont typeface="+mj-lt"/>
              <a:buAutoNum type="arabicPeriod" startAt="3"/>
            </a:pPr>
            <a:r>
              <a:rPr lang="fr-FR" dirty="0"/>
              <a:t>La fonction </a:t>
            </a:r>
            <a:r>
              <a:rPr lang="fr-FR" dirty="0" err="1">
                <a:solidFill>
                  <a:schemeClr val="bg1"/>
                </a:solidFill>
              </a:rPr>
              <a:t>onOpen</a:t>
            </a:r>
            <a:r>
              <a:rPr lang="fr-FR" dirty="0"/>
              <a:t> a donc envoyé un </a:t>
            </a:r>
            <a:r>
              <a:rPr lang="fr-FR" dirty="0">
                <a:solidFill>
                  <a:schemeClr val="bg1"/>
                </a:solidFill>
              </a:rPr>
              <a:t>%</a:t>
            </a:r>
            <a:r>
              <a:rPr lang="fr-FR" dirty="0"/>
              <a:t> à la fonction </a:t>
            </a:r>
            <a:r>
              <a:rPr lang="fr-FR" dirty="0" err="1">
                <a:solidFill>
                  <a:schemeClr val="bg1"/>
                </a:solidFill>
              </a:rPr>
              <a:t>writeln</a:t>
            </a:r>
            <a:r>
              <a:rPr lang="fr-FR" dirty="0"/>
              <a:t>. Ensuite, sur une nouvelle ligne, elle a envoyé le </a:t>
            </a:r>
            <a:r>
              <a:rPr lang="fr-FR" dirty="0">
                <a:solidFill>
                  <a:schemeClr val="bg1"/>
                </a:solidFill>
              </a:rPr>
              <a:t>numéro de programme </a:t>
            </a:r>
            <a:r>
              <a:rPr lang="fr-FR" dirty="0"/>
              <a:t>de la boîte de dialogue du post traitement à la fonction </a:t>
            </a:r>
            <a:r>
              <a:rPr lang="fr-FR" dirty="0" err="1">
                <a:solidFill>
                  <a:schemeClr val="bg1"/>
                </a:solidFill>
              </a:rPr>
              <a:t>writeln</a:t>
            </a:r>
            <a:r>
              <a:rPr lang="fr-FR" dirty="0"/>
              <a:t> récupéré dans le fichier intermédiaire.</a:t>
            </a:r>
          </a:p>
          <a:p>
            <a:pPr marL="342900" indent="-342900">
              <a:buFont typeface="+mj-lt"/>
              <a:buAutoNum type="arabicPeriod" startAt="3"/>
            </a:pPr>
            <a:r>
              <a:rPr lang="fr-FR" dirty="0"/>
              <a:t>Vous venez de créer votre premier morceau de code CN ! D'accord, c'est juste le signe de pourcentage et le numéro de programme mais c'est un début.</a:t>
            </a:r>
          </a:p>
        </p:txBody>
      </p:sp>
      <p:pic>
        <p:nvPicPr>
          <p:cNvPr id="5" name="Image 4">
            <a:extLst>
              <a:ext uri="{FF2B5EF4-FFF2-40B4-BE49-F238E27FC236}">
                <a16:creationId xmlns:a16="http://schemas.microsoft.com/office/drawing/2014/main" id="{3FBBD445-6F92-49B0-9C9F-E20259926C3E}"/>
              </a:ext>
            </a:extLst>
          </p:cNvPr>
          <p:cNvPicPr>
            <a:picLocks noChangeAspect="1"/>
          </p:cNvPicPr>
          <p:nvPr/>
        </p:nvPicPr>
        <p:blipFill>
          <a:blip r:embed="rId2"/>
          <a:stretch>
            <a:fillRect/>
          </a:stretch>
        </p:blipFill>
        <p:spPr>
          <a:xfrm>
            <a:off x="3038048" y="2462077"/>
            <a:ext cx="6115904" cy="1933845"/>
          </a:xfrm>
          <a:prstGeom prst="rect">
            <a:avLst/>
          </a:prstGeom>
        </p:spPr>
      </p:pic>
    </p:spTree>
    <p:extLst>
      <p:ext uri="{BB962C8B-B14F-4D97-AF65-F5344CB8AC3E}">
        <p14:creationId xmlns:p14="http://schemas.microsoft.com/office/powerpoint/2010/main" val="5756696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a:t>
            </a:r>
            <a:r>
              <a:rPr lang="fr-FR" dirty="0" err="1"/>
              <a:t>writeBlock</a:t>
            </a:r>
            <a:r>
              <a:rPr lang="fr-FR" dirty="0"/>
              <a:t> et </a:t>
            </a:r>
            <a:r>
              <a:rPr lang="fr-FR" dirty="0" err="1"/>
              <a:t>onSection</a:t>
            </a:r>
            <a:r>
              <a:rPr lang="fr-FR" dirty="0"/>
              <a:t> </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12192000" cy="3416320"/>
          </a:xfrm>
          <a:prstGeom prst="rect">
            <a:avLst/>
          </a:prstGeom>
          <a:noFill/>
        </p:spPr>
        <p:txBody>
          <a:bodyPr wrap="square" rtlCol="0">
            <a:spAutoFit/>
          </a:bodyPr>
          <a:lstStyle/>
          <a:p>
            <a:r>
              <a:rPr lang="fr-FR" dirty="0"/>
              <a:t>La plupart des armoires de commande ont une limite quant à la longueur du nom du fichier CN. Plus tard, nous contrôlerons cela. Maintenant il faut générer les appels d’outils… </a:t>
            </a:r>
          </a:p>
          <a:p>
            <a:pPr marL="342900" indent="-342900">
              <a:buFont typeface="+mj-lt"/>
              <a:buAutoNum type="arabicPeriod"/>
            </a:pPr>
            <a:r>
              <a:rPr lang="fr-FR" dirty="0"/>
              <a:t>Il faut tout d’abord créer la fonction </a:t>
            </a:r>
            <a:r>
              <a:rPr lang="fr-FR" dirty="0" err="1">
                <a:solidFill>
                  <a:schemeClr val="bg1"/>
                </a:solidFill>
              </a:rPr>
              <a:t>writeBlock</a:t>
            </a:r>
            <a:r>
              <a:rPr lang="fr-FR" dirty="0"/>
              <a:t> pour nous permettre de numéroter les lignes du programme.</a:t>
            </a:r>
          </a:p>
          <a:p>
            <a:pPr marL="342900" indent="-342900">
              <a:buFont typeface="+mj-lt"/>
              <a:buAutoNum type="arabicPeriod"/>
            </a:pPr>
            <a:endParaRPr lang="fr-FR" dirty="0"/>
          </a:p>
          <a:p>
            <a:pPr marL="342900" indent="-342900">
              <a:buFont typeface="+mj-lt"/>
              <a:buAutoNum type="arabicPeriod"/>
            </a:pPr>
            <a:endParaRPr lang="fr-FR" dirty="0"/>
          </a:p>
          <a:p>
            <a:pPr marL="342900" indent="-342900">
              <a:buFont typeface="+mj-lt"/>
              <a:buAutoNum type="arabicPeriod"/>
            </a:pPr>
            <a:endParaRPr lang="fr-FR" dirty="0"/>
          </a:p>
          <a:p>
            <a:pPr marL="342900" indent="-342900">
              <a:buFont typeface="+mj-lt"/>
              <a:buAutoNum type="arabicPeriod"/>
            </a:pPr>
            <a:endParaRPr lang="fr-FR" dirty="0"/>
          </a:p>
          <a:p>
            <a:pPr marL="342900" indent="-342900">
              <a:buFont typeface="+mj-lt"/>
              <a:buAutoNum type="arabicPeriod"/>
            </a:pPr>
            <a:endParaRPr lang="fr-FR" dirty="0"/>
          </a:p>
          <a:p>
            <a:pPr marL="342900" indent="-342900">
              <a:buFont typeface="+mj-lt"/>
              <a:buAutoNum type="arabicPeriod"/>
            </a:pPr>
            <a:endParaRPr lang="fr-FR" dirty="0"/>
          </a:p>
          <a:p>
            <a:pPr marL="342900" indent="-342900">
              <a:buFont typeface="+mj-lt"/>
              <a:buAutoNum type="arabicPeriod"/>
            </a:pPr>
            <a:endParaRPr lang="fr-FR" dirty="0"/>
          </a:p>
          <a:p>
            <a:pPr marL="342900" indent="-342900">
              <a:buFont typeface="+mj-lt"/>
              <a:buAutoNum type="arabicPeriod"/>
            </a:pPr>
            <a:endParaRPr lang="fr-FR" dirty="0"/>
          </a:p>
          <a:p>
            <a:pPr marL="342900" indent="-342900">
              <a:buFont typeface="+mj-lt"/>
              <a:buAutoNum type="arabicPeriod" startAt="2"/>
            </a:pPr>
            <a:r>
              <a:rPr lang="fr-FR" dirty="0"/>
              <a:t>Ensuite on ajoutera la fonction </a:t>
            </a:r>
            <a:r>
              <a:rPr lang="fr-FR" dirty="0" err="1">
                <a:solidFill>
                  <a:schemeClr val="bg1"/>
                </a:solidFill>
              </a:rPr>
              <a:t>onSection</a:t>
            </a:r>
            <a:endParaRPr lang="fr-FR" dirty="0">
              <a:solidFill>
                <a:schemeClr val="bg1"/>
              </a:solidFill>
            </a:endParaRPr>
          </a:p>
        </p:txBody>
      </p:sp>
      <p:pic>
        <p:nvPicPr>
          <p:cNvPr id="2" name="Image 1">
            <a:extLst>
              <a:ext uri="{FF2B5EF4-FFF2-40B4-BE49-F238E27FC236}">
                <a16:creationId xmlns:a16="http://schemas.microsoft.com/office/drawing/2014/main" id="{22BEA89A-56AB-43FE-97D5-3D04BF414597}"/>
              </a:ext>
            </a:extLst>
          </p:cNvPr>
          <p:cNvPicPr>
            <a:picLocks noChangeAspect="1"/>
          </p:cNvPicPr>
          <p:nvPr/>
        </p:nvPicPr>
        <p:blipFill>
          <a:blip r:embed="rId2"/>
          <a:stretch>
            <a:fillRect/>
          </a:stretch>
        </p:blipFill>
        <p:spPr>
          <a:xfrm>
            <a:off x="-7950" y="1594462"/>
            <a:ext cx="3641697" cy="1925897"/>
          </a:xfrm>
          <a:prstGeom prst="rect">
            <a:avLst/>
          </a:prstGeom>
        </p:spPr>
      </p:pic>
      <p:pic>
        <p:nvPicPr>
          <p:cNvPr id="5" name="Image 4">
            <a:extLst>
              <a:ext uri="{FF2B5EF4-FFF2-40B4-BE49-F238E27FC236}">
                <a16:creationId xmlns:a16="http://schemas.microsoft.com/office/drawing/2014/main" id="{9A8014C0-EC02-4FDC-AD9B-D89497BD1E26}"/>
              </a:ext>
            </a:extLst>
          </p:cNvPr>
          <p:cNvPicPr>
            <a:picLocks noChangeAspect="1"/>
          </p:cNvPicPr>
          <p:nvPr/>
        </p:nvPicPr>
        <p:blipFill>
          <a:blip r:embed="rId3"/>
          <a:stretch>
            <a:fillRect/>
          </a:stretch>
        </p:blipFill>
        <p:spPr>
          <a:xfrm>
            <a:off x="0" y="4004882"/>
            <a:ext cx="6440557" cy="1184088"/>
          </a:xfrm>
          <a:prstGeom prst="rect">
            <a:avLst/>
          </a:prstGeom>
        </p:spPr>
      </p:pic>
      <p:sp>
        <p:nvSpPr>
          <p:cNvPr id="6" name="ZoneTexte 5">
            <a:extLst>
              <a:ext uri="{FF2B5EF4-FFF2-40B4-BE49-F238E27FC236}">
                <a16:creationId xmlns:a16="http://schemas.microsoft.com/office/drawing/2014/main" id="{D7224BF1-4AEA-45E7-B242-0B08F171286C}"/>
              </a:ext>
            </a:extLst>
          </p:cNvPr>
          <p:cNvSpPr txBox="1"/>
          <p:nvPr/>
        </p:nvSpPr>
        <p:spPr>
          <a:xfrm>
            <a:off x="3633747" y="1614115"/>
            <a:ext cx="8444286" cy="1754326"/>
          </a:xfrm>
          <a:prstGeom prst="rect">
            <a:avLst/>
          </a:prstGeom>
          <a:noFill/>
        </p:spPr>
        <p:txBody>
          <a:bodyPr wrap="square" rtlCol="0">
            <a:spAutoFit/>
          </a:bodyPr>
          <a:lstStyle/>
          <a:p>
            <a:pPr marL="285750" indent="-285750">
              <a:buFont typeface="Arial" panose="020B0604020202020204" pitchFamily="34" charset="0"/>
              <a:buChar char="•"/>
            </a:pPr>
            <a:r>
              <a:rPr lang="fr-FR" dirty="0"/>
              <a:t>Définir la variable </a:t>
            </a:r>
            <a:r>
              <a:rPr lang="fr-FR" dirty="0" err="1">
                <a:solidFill>
                  <a:schemeClr val="bg1"/>
                </a:solidFill>
              </a:rPr>
              <a:t>blockNumber</a:t>
            </a:r>
            <a:r>
              <a:rPr lang="fr-FR" dirty="0"/>
              <a:t> et lui attribuer la valeur </a:t>
            </a:r>
            <a:r>
              <a:rPr lang="fr-FR" dirty="0">
                <a:solidFill>
                  <a:schemeClr val="bg1"/>
                </a:solidFill>
              </a:rPr>
              <a:t>5</a:t>
            </a:r>
          </a:p>
          <a:p>
            <a:pPr marL="285750" indent="-285750">
              <a:buFont typeface="Arial" panose="020B0604020202020204" pitchFamily="34" charset="0"/>
              <a:buChar char="•"/>
            </a:pPr>
            <a:r>
              <a:rPr lang="fr-FR" dirty="0"/>
              <a:t>Définir la fonction </a:t>
            </a:r>
            <a:r>
              <a:rPr lang="fr-FR" dirty="0" err="1">
                <a:solidFill>
                  <a:schemeClr val="bg1"/>
                </a:solidFill>
              </a:rPr>
              <a:t>writeBlock</a:t>
            </a:r>
            <a:r>
              <a:rPr lang="fr-FR" dirty="0"/>
              <a:t> avec comme argument </a:t>
            </a:r>
            <a:r>
              <a:rPr lang="fr-FR" dirty="0">
                <a:solidFill>
                  <a:schemeClr val="bg1"/>
                </a:solidFill>
              </a:rPr>
              <a:t>block</a:t>
            </a:r>
          </a:p>
          <a:p>
            <a:pPr marL="285750" indent="-285750">
              <a:buFont typeface="Arial" panose="020B0604020202020204" pitchFamily="34" charset="0"/>
              <a:buChar char="•"/>
            </a:pPr>
            <a:r>
              <a:rPr lang="fr-FR" dirty="0"/>
              <a:t>Écrire à la ligne en concaténant le caractère </a:t>
            </a:r>
            <a:r>
              <a:rPr lang="fr-FR" dirty="0">
                <a:solidFill>
                  <a:schemeClr val="bg1"/>
                </a:solidFill>
              </a:rPr>
              <a:t>N</a:t>
            </a:r>
            <a:r>
              <a:rPr lang="fr-FR" dirty="0"/>
              <a:t> avec la valeur de </a:t>
            </a:r>
            <a:r>
              <a:rPr lang="fr-FR" dirty="0" err="1">
                <a:solidFill>
                  <a:schemeClr val="bg1"/>
                </a:solidFill>
              </a:rPr>
              <a:t>blockNumber</a:t>
            </a:r>
            <a:r>
              <a:rPr lang="fr-FR" dirty="0"/>
              <a:t>, un espace </a:t>
            </a:r>
            <a:r>
              <a:rPr lang="fr-FR" dirty="0">
                <a:solidFill>
                  <a:schemeClr val="bg1"/>
                </a:solidFill>
              </a:rPr>
              <a:t>SP</a:t>
            </a:r>
            <a:r>
              <a:rPr lang="fr-FR" dirty="0"/>
              <a:t>, et le contenu de </a:t>
            </a:r>
            <a:r>
              <a:rPr lang="fr-FR" dirty="0">
                <a:solidFill>
                  <a:schemeClr val="bg1"/>
                </a:solidFill>
              </a:rPr>
              <a:t>l’argument block </a:t>
            </a:r>
          </a:p>
          <a:p>
            <a:pPr marL="285750" indent="-285750">
              <a:buFont typeface="Arial" panose="020B0604020202020204" pitchFamily="34" charset="0"/>
              <a:buChar char="•"/>
            </a:pPr>
            <a:r>
              <a:rPr lang="fr-FR" dirty="0">
                <a:solidFill>
                  <a:schemeClr val="bg1"/>
                </a:solidFill>
              </a:rPr>
              <a:t>Incrémenter de 1 </a:t>
            </a:r>
            <a:r>
              <a:rPr lang="fr-FR" dirty="0"/>
              <a:t>la variable </a:t>
            </a:r>
            <a:r>
              <a:rPr lang="fr-FR" dirty="0" err="1">
                <a:solidFill>
                  <a:schemeClr val="bg1"/>
                </a:solidFill>
              </a:rPr>
              <a:t>blockNumber</a:t>
            </a:r>
            <a:r>
              <a:rPr lang="fr-FR" dirty="0"/>
              <a:t> (pour le bloc suivant qui sera généré…)</a:t>
            </a:r>
          </a:p>
        </p:txBody>
      </p:sp>
      <p:pic>
        <p:nvPicPr>
          <p:cNvPr id="7" name="Image 6">
            <a:extLst>
              <a:ext uri="{FF2B5EF4-FFF2-40B4-BE49-F238E27FC236}">
                <a16:creationId xmlns:a16="http://schemas.microsoft.com/office/drawing/2014/main" id="{3DFFA711-2984-4913-A820-8A4E4AC1C3DD}"/>
              </a:ext>
            </a:extLst>
          </p:cNvPr>
          <p:cNvPicPr>
            <a:picLocks noChangeAspect="1"/>
          </p:cNvPicPr>
          <p:nvPr/>
        </p:nvPicPr>
        <p:blipFill>
          <a:blip r:embed="rId4"/>
          <a:stretch>
            <a:fillRect/>
          </a:stretch>
        </p:blipFill>
        <p:spPr>
          <a:xfrm>
            <a:off x="6520950" y="4492340"/>
            <a:ext cx="2162338" cy="781159"/>
          </a:xfrm>
          <a:prstGeom prst="rect">
            <a:avLst/>
          </a:prstGeom>
        </p:spPr>
      </p:pic>
      <p:pic>
        <p:nvPicPr>
          <p:cNvPr id="8" name="Image 7">
            <a:extLst>
              <a:ext uri="{FF2B5EF4-FFF2-40B4-BE49-F238E27FC236}">
                <a16:creationId xmlns:a16="http://schemas.microsoft.com/office/drawing/2014/main" id="{2BEC306B-5B3C-44E8-AC52-D519DCCD5FEE}"/>
              </a:ext>
            </a:extLst>
          </p:cNvPr>
          <p:cNvPicPr>
            <a:picLocks noChangeAspect="1"/>
          </p:cNvPicPr>
          <p:nvPr/>
        </p:nvPicPr>
        <p:blipFill>
          <a:blip r:embed="rId5"/>
          <a:stretch>
            <a:fillRect/>
          </a:stretch>
        </p:blipFill>
        <p:spPr>
          <a:xfrm>
            <a:off x="8763682" y="4505212"/>
            <a:ext cx="3267531" cy="781159"/>
          </a:xfrm>
          <a:prstGeom prst="rect">
            <a:avLst/>
          </a:prstGeom>
        </p:spPr>
      </p:pic>
      <p:sp>
        <p:nvSpPr>
          <p:cNvPr id="9" name="ZoneTexte 8">
            <a:extLst>
              <a:ext uri="{FF2B5EF4-FFF2-40B4-BE49-F238E27FC236}">
                <a16:creationId xmlns:a16="http://schemas.microsoft.com/office/drawing/2014/main" id="{D7FDC1C9-3F66-43A1-B772-823F165665B2}"/>
              </a:ext>
            </a:extLst>
          </p:cNvPr>
          <p:cNvSpPr txBox="1"/>
          <p:nvPr/>
        </p:nvSpPr>
        <p:spPr>
          <a:xfrm>
            <a:off x="6473242" y="3817274"/>
            <a:ext cx="5686072" cy="646331"/>
          </a:xfrm>
          <a:prstGeom prst="rect">
            <a:avLst/>
          </a:prstGeom>
          <a:noFill/>
        </p:spPr>
        <p:txBody>
          <a:bodyPr wrap="square" rtlCol="0">
            <a:spAutoFit/>
          </a:bodyPr>
          <a:lstStyle/>
          <a:p>
            <a:r>
              <a:rPr lang="fr-FR" dirty="0"/>
              <a:t>Les données du fichier intermédiaire sont exploitées pour les mettre sous la forme d’un programme CN</a:t>
            </a:r>
          </a:p>
        </p:txBody>
      </p:sp>
      <p:sp>
        <p:nvSpPr>
          <p:cNvPr id="10" name="ZoneTexte 9">
            <a:extLst>
              <a:ext uri="{FF2B5EF4-FFF2-40B4-BE49-F238E27FC236}">
                <a16:creationId xmlns:a16="http://schemas.microsoft.com/office/drawing/2014/main" id="{D3878219-1F92-482C-B90D-BC7AABD3CC14}"/>
              </a:ext>
            </a:extLst>
          </p:cNvPr>
          <p:cNvSpPr txBox="1"/>
          <p:nvPr/>
        </p:nvSpPr>
        <p:spPr>
          <a:xfrm>
            <a:off x="183760" y="5292448"/>
            <a:ext cx="11975554" cy="923330"/>
          </a:xfrm>
          <a:prstGeom prst="rect">
            <a:avLst/>
          </a:prstGeom>
          <a:noFill/>
        </p:spPr>
        <p:txBody>
          <a:bodyPr wrap="square" rtlCol="0">
            <a:spAutoFit/>
          </a:bodyPr>
          <a:lstStyle/>
          <a:p>
            <a:r>
              <a:rPr lang="fr-FR" dirty="0"/>
              <a:t>La fonction </a:t>
            </a:r>
            <a:r>
              <a:rPr lang="fr-FR" dirty="0" err="1">
                <a:solidFill>
                  <a:schemeClr val="bg1"/>
                </a:solidFill>
              </a:rPr>
              <a:t>writeBlock</a:t>
            </a:r>
            <a:r>
              <a:rPr lang="fr-FR" dirty="0"/>
              <a:t> est utilisée avec </a:t>
            </a:r>
            <a:r>
              <a:rPr lang="fr-FR" dirty="0">
                <a:solidFill>
                  <a:schemeClr val="bg1"/>
                </a:solidFill>
              </a:rPr>
              <a:t>l’argument concaténé </a:t>
            </a:r>
            <a:r>
              <a:rPr lang="fr-FR" dirty="0"/>
              <a:t>de</a:t>
            </a:r>
            <a:r>
              <a:rPr lang="fr-FR" dirty="0">
                <a:solidFill>
                  <a:schemeClr val="bg1"/>
                </a:solidFill>
              </a:rPr>
              <a:t> T avec le numéro d’outil</a:t>
            </a:r>
            <a:r>
              <a:rPr lang="fr-FR" dirty="0"/>
              <a:t>, un espace </a:t>
            </a:r>
            <a:r>
              <a:rPr lang="fr-FR" dirty="0">
                <a:solidFill>
                  <a:schemeClr val="bg1"/>
                </a:solidFill>
              </a:rPr>
              <a:t>SP</a:t>
            </a:r>
            <a:r>
              <a:rPr lang="fr-FR" dirty="0"/>
              <a:t>, puis </a:t>
            </a:r>
            <a:r>
              <a:rPr lang="fr-FR" dirty="0">
                <a:solidFill>
                  <a:schemeClr val="bg1"/>
                </a:solidFill>
              </a:rPr>
              <a:t>S avec la fréquence de rotation</a:t>
            </a:r>
            <a:r>
              <a:rPr lang="fr-FR" dirty="0"/>
              <a:t>. Donc on génère des blocs machine de type : </a:t>
            </a:r>
            <a:r>
              <a:rPr lang="fr-FR" dirty="0">
                <a:solidFill>
                  <a:schemeClr val="bg1"/>
                </a:solidFill>
              </a:rPr>
              <a:t>N…  T… S…</a:t>
            </a:r>
          </a:p>
          <a:p>
            <a:r>
              <a:rPr lang="fr-FR" dirty="0"/>
              <a:t>Remarque: il manque encore l’appel de l’outil (« M6 ») puis la mise en rotation…</a:t>
            </a:r>
          </a:p>
        </p:txBody>
      </p:sp>
      <p:sp>
        <p:nvSpPr>
          <p:cNvPr id="11" name="ZoneTexte 10">
            <a:extLst>
              <a:ext uri="{FF2B5EF4-FFF2-40B4-BE49-F238E27FC236}">
                <a16:creationId xmlns:a16="http://schemas.microsoft.com/office/drawing/2014/main" id="{26F5BF5C-A1EC-4DCF-A26D-94D40A8A977C}"/>
              </a:ext>
            </a:extLst>
          </p:cNvPr>
          <p:cNvSpPr txBox="1"/>
          <p:nvPr/>
        </p:nvSpPr>
        <p:spPr>
          <a:xfrm>
            <a:off x="2027583" y="6215778"/>
            <a:ext cx="7744570" cy="646331"/>
          </a:xfrm>
          <a:prstGeom prst="rect">
            <a:avLst/>
          </a:prstGeom>
          <a:noFill/>
        </p:spPr>
        <p:txBody>
          <a:bodyPr wrap="square" rtlCol="0">
            <a:spAutoFit/>
          </a:bodyPr>
          <a:lstStyle/>
          <a:p>
            <a:r>
              <a:rPr lang="fr-FR" sz="3600" dirty="0"/>
              <a:t>Tester en post traitant le code CN</a:t>
            </a:r>
          </a:p>
        </p:txBody>
      </p:sp>
    </p:spTree>
    <p:extLst>
      <p:ext uri="{BB962C8B-B14F-4D97-AF65-F5344CB8AC3E}">
        <p14:creationId xmlns:p14="http://schemas.microsoft.com/office/powerpoint/2010/main" val="4986477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a:t>
            </a:r>
            <a:r>
              <a:rPr lang="fr-FR" dirty="0" err="1"/>
              <a:t>onSection</a:t>
            </a:r>
            <a:endParaRPr lang="fr-FR" dirty="0"/>
          </a:p>
        </p:txBody>
      </p:sp>
      <p:sp>
        <p:nvSpPr>
          <p:cNvPr id="3" name="ZoneTexte 2">
            <a:extLst>
              <a:ext uri="{FF2B5EF4-FFF2-40B4-BE49-F238E27FC236}">
                <a16:creationId xmlns:a16="http://schemas.microsoft.com/office/drawing/2014/main" id="{C1294253-E109-4F15-8340-E0CFCE0A27B7}"/>
              </a:ext>
            </a:extLst>
          </p:cNvPr>
          <p:cNvSpPr txBox="1"/>
          <p:nvPr/>
        </p:nvSpPr>
        <p:spPr>
          <a:xfrm>
            <a:off x="-1" y="627187"/>
            <a:ext cx="12443792" cy="369332"/>
          </a:xfrm>
          <a:prstGeom prst="rect">
            <a:avLst/>
          </a:prstGeom>
          <a:noFill/>
        </p:spPr>
        <p:txBody>
          <a:bodyPr wrap="square" rtlCol="0">
            <a:spAutoFit/>
          </a:bodyPr>
          <a:lstStyle/>
          <a:p>
            <a:r>
              <a:rPr lang="fr-FR" dirty="0"/>
              <a:t>Nous allons intégrer maintenant les mouvements de l’outil, donc </a:t>
            </a:r>
            <a:r>
              <a:rPr lang="fr-FR" u="sng" dirty="0"/>
              <a:t>modifier</a:t>
            </a:r>
            <a:r>
              <a:rPr lang="fr-FR" dirty="0"/>
              <a:t> la fonction </a:t>
            </a:r>
            <a:r>
              <a:rPr lang="fr-FR" dirty="0" err="1">
                <a:solidFill>
                  <a:schemeClr val="bg1"/>
                </a:solidFill>
              </a:rPr>
              <a:t>onSection</a:t>
            </a:r>
            <a:r>
              <a:rPr lang="fr-FR" dirty="0"/>
              <a:t> en conséquence</a:t>
            </a:r>
          </a:p>
        </p:txBody>
      </p:sp>
      <p:pic>
        <p:nvPicPr>
          <p:cNvPr id="2" name="Image 1">
            <a:extLst>
              <a:ext uri="{FF2B5EF4-FFF2-40B4-BE49-F238E27FC236}">
                <a16:creationId xmlns:a16="http://schemas.microsoft.com/office/drawing/2014/main" id="{B9C5A2CB-0D93-4B44-8B5A-88B3891A6878}"/>
              </a:ext>
            </a:extLst>
          </p:cNvPr>
          <p:cNvPicPr>
            <a:picLocks noChangeAspect="1"/>
          </p:cNvPicPr>
          <p:nvPr/>
        </p:nvPicPr>
        <p:blipFill>
          <a:blip r:embed="rId2"/>
          <a:stretch>
            <a:fillRect/>
          </a:stretch>
        </p:blipFill>
        <p:spPr>
          <a:xfrm>
            <a:off x="-1" y="996519"/>
            <a:ext cx="7643785" cy="1596487"/>
          </a:xfrm>
          <a:prstGeom prst="rect">
            <a:avLst/>
          </a:prstGeom>
        </p:spPr>
      </p:pic>
      <p:sp>
        <p:nvSpPr>
          <p:cNvPr id="5" name="ZoneTexte 4">
            <a:extLst>
              <a:ext uri="{FF2B5EF4-FFF2-40B4-BE49-F238E27FC236}">
                <a16:creationId xmlns:a16="http://schemas.microsoft.com/office/drawing/2014/main" id="{C69305D4-CE8C-462F-96F3-4BD5362D0497}"/>
              </a:ext>
            </a:extLst>
          </p:cNvPr>
          <p:cNvSpPr txBox="1"/>
          <p:nvPr/>
        </p:nvSpPr>
        <p:spPr>
          <a:xfrm>
            <a:off x="7707395" y="1174510"/>
            <a:ext cx="4354734" cy="1200329"/>
          </a:xfrm>
          <a:prstGeom prst="rect">
            <a:avLst/>
          </a:prstGeom>
          <a:noFill/>
        </p:spPr>
        <p:txBody>
          <a:bodyPr wrap="square" rtlCol="0">
            <a:spAutoFit/>
          </a:bodyPr>
          <a:lstStyle/>
          <a:p>
            <a:r>
              <a:rPr lang="fr-FR" dirty="0"/>
              <a:t>Définir la variable locale </a:t>
            </a:r>
            <a:r>
              <a:rPr lang="fr-FR" dirty="0" err="1">
                <a:solidFill>
                  <a:schemeClr val="bg1"/>
                </a:solidFill>
              </a:rPr>
              <a:t>initialPosition</a:t>
            </a:r>
            <a:endParaRPr lang="fr-FR" dirty="0">
              <a:solidFill>
                <a:schemeClr val="bg1"/>
              </a:solidFill>
            </a:endParaRPr>
          </a:p>
          <a:p>
            <a:endParaRPr lang="fr-FR" dirty="0"/>
          </a:p>
          <a:p>
            <a:r>
              <a:rPr lang="fr-FR" dirty="0"/>
              <a:t>L’utiliser dans le bloc machine qui suit « l’ appel » de l’outil</a:t>
            </a:r>
          </a:p>
        </p:txBody>
      </p:sp>
      <p:sp>
        <p:nvSpPr>
          <p:cNvPr id="6" name="ZoneTexte 5">
            <a:extLst>
              <a:ext uri="{FF2B5EF4-FFF2-40B4-BE49-F238E27FC236}">
                <a16:creationId xmlns:a16="http://schemas.microsoft.com/office/drawing/2014/main" id="{C35B6F08-BF46-47A8-9D05-BB7C2FCE03EB}"/>
              </a:ext>
            </a:extLst>
          </p:cNvPr>
          <p:cNvSpPr txBox="1"/>
          <p:nvPr/>
        </p:nvSpPr>
        <p:spPr>
          <a:xfrm>
            <a:off x="2083242" y="2552830"/>
            <a:ext cx="7744570" cy="646331"/>
          </a:xfrm>
          <a:prstGeom prst="rect">
            <a:avLst/>
          </a:prstGeom>
          <a:noFill/>
        </p:spPr>
        <p:txBody>
          <a:bodyPr wrap="square" rtlCol="0">
            <a:spAutoFit/>
          </a:bodyPr>
          <a:lstStyle/>
          <a:p>
            <a:r>
              <a:rPr lang="fr-FR" sz="3600" dirty="0"/>
              <a:t>Tester en post traitant le code CN</a:t>
            </a:r>
          </a:p>
        </p:txBody>
      </p:sp>
      <p:sp>
        <p:nvSpPr>
          <p:cNvPr id="7" name="ZoneTexte 6">
            <a:extLst>
              <a:ext uri="{FF2B5EF4-FFF2-40B4-BE49-F238E27FC236}">
                <a16:creationId xmlns:a16="http://schemas.microsoft.com/office/drawing/2014/main" id="{674A23C8-104A-4A7C-9190-B6A80B7C5DC6}"/>
              </a:ext>
            </a:extLst>
          </p:cNvPr>
          <p:cNvSpPr txBox="1"/>
          <p:nvPr/>
        </p:nvSpPr>
        <p:spPr>
          <a:xfrm>
            <a:off x="87464" y="3283889"/>
            <a:ext cx="6392849" cy="3139321"/>
          </a:xfrm>
          <a:prstGeom prst="rect">
            <a:avLst/>
          </a:prstGeom>
          <a:noFill/>
        </p:spPr>
        <p:txBody>
          <a:bodyPr wrap="square" rtlCol="0">
            <a:spAutoFit/>
          </a:bodyPr>
          <a:lstStyle/>
          <a:p>
            <a:r>
              <a:rPr lang="fr-FR" dirty="0"/>
              <a:t>Le résultat aux valeurs près ressemble à ça:</a:t>
            </a:r>
          </a:p>
          <a:p>
            <a:r>
              <a:rPr lang="fr-FR" dirty="0"/>
              <a:t>%1001</a:t>
            </a:r>
          </a:p>
          <a:p>
            <a:r>
              <a:rPr lang="fr-FR" dirty="0"/>
              <a:t>N5 T1 S25862.67825243299</a:t>
            </a:r>
          </a:p>
          <a:p>
            <a:r>
              <a:rPr lang="fr-FR" dirty="0"/>
              <a:t>N6 G0 20.200001-3.915</a:t>
            </a:r>
          </a:p>
          <a:p>
            <a:endParaRPr lang="fr-FR" dirty="0"/>
          </a:p>
          <a:p>
            <a:r>
              <a:rPr lang="fr-FR" dirty="0"/>
              <a:t>Nous aurions préféré ceci :</a:t>
            </a:r>
          </a:p>
          <a:p>
            <a:endParaRPr lang="fr-FR" dirty="0"/>
          </a:p>
          <a:p>
            <a:r>
              <a:rPr lang="fr-FR" dirty="0"/>
              <a:t>%1001</a:t>
            </a:r>
          </a:p>
          <a:p>
            <a:r>
              <a:rPr lang="fr-FR" dirty="0"/>
              <a:t>N5 T1 S25862</a:t>
            </a:r>
          </a:p>
          <a:p>
            <a:r>
              <a:rPr lang="fr-FR" dirty="0"/>
              <a:t>N6 G0 X20.2 Y-3.9 Z15</a:t>
            </a:r>
          </a:p>
          <a:p>
            <a:endParaRPr lang="fr-FR" dirty="0"/>
          </a:p>
        </p:txBody>
      </p:sp>
      <p:pic>
        <p:nvPicPr>
          <p:cNvPr id="8" name="Image 7">
            <a:extLst>
              <a:ext uri="{FF2B5EF4-FFF2-40B4-BE49-F238E27FC236}">
                <a16:creationId xmlns:a16="http://schemas.microsoft.com/office/drawing/2014/main" id="{E9CBC34D-5EAE-461E-AD6E-0CDE01001C7C}"/>
              </a:ext>
            </a:extLst>
          </p:cNvPr>
          <p:cNvPicPr>
            <a:picLocks noChangeAspect="1"/>
          </p:cNvPicPr>
          <p:nvPr/>
        </p:nvPicPr>
        <p:blipFill rotWithShape="1">
          <a:blip r:embed="rId3"/>
          <a:srcRect l="959" t="24254" r="1" b="47817"/>
          <a:stretch/>
        </p:blipFill>
        <p:spPr>
          <a:xfrm>
            <a:off x="3085106" y="3898966"/>
            <a:ext cx="3236181" cy="218168"/>
          </a:xfrm>
          <a:prstGeom prst="rect">
            <a:avLst/>
          </a:prstGeom>
        </p:spPr>
      </p:pic>
      <p:pic>
        <p:nvPicPr>
          <p:cNvPr id="9" name="Image 8">
            <a:extLst>
              <a:ext uri="{FF2B5EF4-FFF2-40B4-BE49-F238E27FC236}">
                <a16:creationId xmlns:a16="http://schemas.microsoft.com/office/drawing/2014/main" id="{1ADC5DD5-F106-4C94-A967-6B874B590324}"/>
              </a:ext>
            </a:extLst>
          </p:cNvPr>
          <p:cNvPicPr>
            <a:picLocks noChangeAspect="1"/>
          </p:cNvPicPr>
          <p:nvPr/>
        </p:nvPicPr>
        <p:blipFill rotWithShape="1">
          <a:blip r:embed="rId4"/>
          <a:srcRect r="49955" b="81357"/>
          <a:stretch/>
        </p:blipFill>
        <p:spPr>
          <a:xfrm>
            <a:off x="2971136" y="4149317"/>
            <a:ext cx="2984391" cy="248643"/>
          </a:xfrm>
          <a:prstGeom prst="rect">
            <a:avLst/>
          </a:prstGeom>
        </p:spPr>
      </p:pic>
      <p:sp>
        <p:nvSpPr>
          <p:cNvPr id="10" name="ZoneTexte 9">
            <a:extLst>
              <a:ext uri="{FF2B5EF4-FFF2-40B4-BE49-F238E27FC236}">
                <a16:creationId xmlns:a16="http://schemas.microsoft.com/office/drawing/2014/main" id="{5CB401FD-DA3B-4F8D-9E49-59E7EB3D174E}"/>
              </a:ext>
            </a:extLst>
          </p:cNvPr>
          <p:cNvSpPr txBox="1"/>
          <p:nvPr/>
        </p:nvSpPr>
        <p:spPr>
          <a:xfrm>
            <a:off x="3085106" y="5314158"/>
            <a:ext cx="5303520" cy="369332"/>
          </a:xfrm>
          <a:prstGeom prst="rect">
            <a:avLst/>
          </a:prstGeom>
          <a:noFill/>
        </p:spPr>
        <p:txBody>
          <a:bodyPr wrap="square" rtlCol="0">
            <a:spAutoFit/>
          </a:bodyPr>
          <a:lstStyle/>
          <a:p>
            <a:r>
              <a:rPr lang="fr-FR" dirty="0"/>
              <a:t>Il faut donc formater la mise forme des données</a:t>
            </a:r>
          </a:p>
        </p:txBody>
      </p:sp>
    </p:spTree>
    <p:extLst>
      <p:ext uri="{BB962C8B-B14F-4D97-AF65-F5344CB8AC3E}">
        <p14:creationId xmlns:p14="http://schemas.microsoft.com/office/powerpoint/2010/main" val="11800743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variables globales et formats</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12133690" cy="1477328"/>
          </a:xfrm>
          <a:prstGeom prst="rect">
            <a:avLst/>
          </a:prstGeom>
          <a:noFill/>
        </p:spPr>
        <p:txBody>
          <a:bodyPr wrap="square" rtlCol="0">
            <a:spAutoFit/>
          </a:bodyPr>
          <a:lstStyle/>
          <a:p>
            <a:r>
              <a:rPr lang="fr-FR" dirty="0"/>
              <a:t>Nous allons définir les formats et les variables associées:</a:t>
            </a:r>
          </a:p>
          <a:p>
            <a:r>
              <a:rPr lang="fr-FR" dirty="0"/>
              <a:t>Ces formats vont être utiles à travers tout le post pro, ce sont donc des </a:t>
            </a:r>
            <a:r>
              <a:rPr lang="fr-FR" dirty="0">
                <a:solidFill>
                  <a:schemeClr val="bg1"/>
                </a:solidFill>
              </a:rPr>
              <a:t>variables globales</a:t>
            </a:r>
            <a:r>
              <a:rPr lang="fr-FR" dirty="0"/>
              <a:t>, si vous avez suivi, vous saurez où les écrire dans le post pro…</a:t>
            </a:r>
          </a:p>
          <a:p>
            <a:endParaRPr lang="fr-FR" dirty="0"/>
          </a:p>
          <a:p>
            <a:endParaRPr lang="fr-FR" dirty="0"/>
          </a:p>
        </p:txBody>
      </p:sp>
      <p:pic>
        <p:nvPicPr>
          <p:cNvPr id="2" name="Image 1">
            <a:extLst>
              <a:ext uri="{FF2B5EF4-FFF2-40B4-BE49-F238E27FC236}">
                <a16:creationId xmlns:a16="http://schemas.microsoft.com/office/drawing/2014/main" id="{4880B55B-0BAD-4E80-A976-16DCE37BCFBC}"/>
              </a:ext>
            </a:extLst>
          </p:cNvPr>
          <p:cNvPicPr>
            <a:picLocks noChangeAspect="1"/>
          </p:cNvPicPr>
          <p:nvPr/>
        </p:nvPicPr>
        <p:blipFill>
          <a:blip r:embed="rId2"/>
          <a:stretch>
            <a:fillRect/>
          </a:stretch>
        </p:blipFill>
        <p:spPr>
          <a:xfrm>
            <a:off x="1494845" y="1673829"/>
            <a:ext cx="8629816" cy="2633929"/>
          </a:xfrm>
          <a:prstGeom prst="rect">
            <a:avLst/>
          </a:prstGeom>
        </p:spPr>
      </p:pic>
      <p:sp>
        <p:nvSpPr>
          <p:cNvPr id="5" name="ZoneTexte 4">
            <a:extLst>
              <a:ext uri="{FF2B5EF4-FFF2-40B4-BE49-F238E27FC236}">
                <a16:creationId xmlns:a16="http://schemas.microsoft.com/office/drawing/2014/main" id="{C70ACAB9-8921-4518-B643-5AECD97F42D7}"/>
              </a:ext>
            </a:extLst>
          </p:cNvPr>
          <p:cNvSpPr txBox="1"/>
          <p:nvPr/>
        </p:nvSpPr>
        <p:spPr>
          <a:xfrm>
            <a:off x="2067339" y="4307758"/>
            <a:ext cx="7744570" cy="646331"/>
          </a:xfrm>
          <a:prstGeom prst="rect">
            <a:avLst/>
          </a:prstGeom>
          <a:noFill/>
        </p:spPr>
        <p:txBody>
          <a:bodyPr wrap="square" rtlCol="0">
            <a:spAutoFit/>
          </a:bodyPr>
          <a:lstStyle/>
          <a:p>
            <a:r>
              <a:rPr lang="fr-FR" sz="3600" dirty="0"/>
              <a:t>Tester en post traitant le code CN</a:t>
            </a:r>
          </a:p>
        </p:txBody>
      </p:sp>
      <p:sp>
        <p:nvSpPr>
          <p:cNvPr id="6" name="ZoneTexte 5">
            <a:extLst>
              <a:ext uri="{FF2B5EF4-FFF2-40B4-BE49-F238E27FC236}">
                <a16:creationId xmlns:a16="http://schemas.microsoft.com/office/drawing/2014/main" id="{3132DE1F-A683-4748-B1A9-289A9C306496}"/>
              </a:ext>
            </a:extLst>
          </p:cNvPr>
          <p:cNvSpPr txBox="1"/>
          <p:nvPr/>
        </p:nvSpPr>
        <p:spPr>
          <a:xfrm>
            <a:off x="29155" y="4954089"/>
            <a:ext cx="12133690" cy="923330"/>
          </a:xfrm>
          <a:prstGeom prst="rect">
            <a:avLst/>
          </a:prstGeom>
          <a:noFill/>
        </p:spPr>
        <p:txBody>
          <a:bodyPr wrap="square" rtlCol="0">
            <a:spAutoFit/>
          </a:bodyPr>
          <a:lstStyle/>
          <a:p>
            <a:r>
              <a:rPr lang="fr-FR" dirty="0" err="1">
                <a:solidFill>
                  <a:schemeClr val="bg1"/>
                </a:solidFill>
              </a:rPr>
              <a:t>decimals</a:t>
            </a:r>
            <a:r>
              <a:rPr lang="fr-FR" dirty="0">
                <a:solidFill>
                  <a:schemeClr val="bg1"/>
                </a:solidFill>
                <a:sym typeface="Wingdings" panose="05000000000000000000" pitchFamily="2" charset="2"/>
              </a:rPr>
              <a:t>:(unit == MM ? 3:4)</a:t>
            </a:r>
            <a:r>
              <a:rPr lang="fr-FR" dirty="0">
                <a:sym typeface="Wingdings" panose="05000000000000000000" pitchFamily="2" charset="2"/>
              </a:rPr>
              <a:t>  signifie que le nombre de décimales dépend de l’unité mm ou pouce du document…</a:t>
            </a:r>
          </a:p>
          <a:p>
            <a:r>
              <a:rPr lang="fr-FR" dirty="0">
                <a:sym typeface="Wingdings" panose="05000000000000000000" pitchFamily="2" charset="2"/>
              </a:rPr>
              <a:t> 3 chiffres après la virgule en mm </a:t>
            </a:r>
          </a:p>
          <a:p>
            <a:r>
              <a:rPr lang="fr-FR" dirty="0">
                <a:sym typeface="Wingdings" panose="05000000000000000000" pitchFamily="2" charset="2"/>
              </a:rPr>
              <a:t>Revoir la diapo sur </a:t>
            </a:r>
            <a:r>
              <a:rPr lang="fr-FR" dirty="0">
                <a:sym typeface="Wingdings" panose="05000000000000000000" pitchFamily="2" charset="2"/>
                <a:hlinkClick r:id="rId3" action="ppaction://hlinksldjump"/>
              </a:rPr>
              <a:t>l’opérateur conditionnel</a:t>
            </a:r>
            <a:endParaRPr lang="fr-FR" dirty="0"/>
          </a:p>
        </p:txBody>
      </p:sp>
    </p:spTree>
    <p:extLst>
      <p:ext uri="{BB962C8B-B14F-4D97-AF65-F5344CB8AC3E}">
        <p14:creationId xmlns:p14="http://schemas.microsoft.com/office/powerpoint/2010/main" val="24781641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formats et déplacements rapides</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11473732" cy="923330"/>
          </a:xfrm>
          <a:prstGeom prst="rect">
            <a:avLst/>
          </a:prstGeom>
          <a:noFill/>
        </p:spPr>
        <p:txBody>
          <a:bodyPr wrap="square" rtlCol="0">
            <a:spAutoFit/>
          </a:bodyPr>
          <a:lstStyle/>
          <a:p>
            <a:r>
              <a:rPr lang="fr-FR" dirty="0"/>
              <a:t>Maintenant modifier la fonction </a:t>
            </a:r>
            <a:r>
              <a:rPr lang="fr-FR" dirty="0" err="1"/>
              <a:t>onSection</a:t>
            </a:r>
            <a:r>
              <a:rPr lang="fr-FR" dirty="0"/>
              <a:t> pour utiliser les formats définis à la diapo précédente</a:t>
            </a:r>
          </a:p>
          <a:p>
            <a:endParaRPr lang="fr-FR" dirty="0"/>
          </a:p>
          <a:p>
            <a:endParaRPr lang="fr-FR" dirty="0"/>
          </a:p>
        </p:txBody>
      </p:sp>
      <p:pic>
        <p:nvPicPr>
          <p:cNvPr id="2" name="Image 1">
            <a:extLst>
              <a:ext uri="{FF2B5EF4-FFF2-40B4-BE49-F238E27FC236}">
                <a16:creationId xmlns:a16="http://schemas.microsoft.com/office/drawing/2014/main" id="{B152D948-8D8B-4055-8EDC-AB285C17FBEF}"/>
              </a:ext>
            </a:extLst>
          </p:cNvPr>
          <p:cNvPicPr>
            <a:picLocks noChangeAspect="1"/>
          </p:cNvPicPr>
          <p:nvPr/>
        </p:nvPicPr>
        <p:blipFill>
          <a:blip r:embed="rId2"/>
          <a:stretch>
            <a:fillRect/>
          </a:stretch>
        </p:blipFill>
        <p:spPr>
          <a:xfrm>
            <a:off x="575611" y="1016667"/>
            <a:ext cx="10898121" cy="2105319"/>
          </a:xfrm>
          <a:prstGeom prst="rect">
            <a:avLst/>
          </a:prstGeom>
        </p:spPr>
      </p:pic>
      <p:sp>
        <p:nvSpPr>
          <p:cNvPr id="5" name="ZoneTexte 4">
            <a:extLst>
              <a:ext uri="{FF2B5EF4-FFF2-40B4-BE49-F238E27FC236}">
                <a16:creationId xmlns:a16="http://schemas.microsoft.com/office/drawing/2014/main" id="{6F45F7CA-2A0A-49C0-809E-51703553313F}"/>
              </a:ext>
            </a:extLst>
          </p:cNvPr>
          <p:cNvSpPr txBox="1"/>
          <p:nvPr/>
        </p:nvSpPr>
        <p:spPr>
          <a:xfrm>
            <a:off x="2223715" y="3089684"/>
            <a:ext cx="7744570" cy="646331"/>
          </a:xfrm>
          <a:prstGeom prst="rect">
            <a:avLst/>
          </a:prstGeom>
          <a:noFill/>
        </p:spPr>
        <p:txBody>
          <a:bodyPr wrap="square" rtlCol="0">
            <a:spAutoFit/>
          </a:bodyPr>
          <a:lstStyle/>
          <a:p>
            <a:r>
              <a:rPr lang="fr-FR" sz="3600" dirty="0"/>
              <a:t>Tester en post traitant le code CN</a:t>
            </a:r>
          </a:p>
        </p:txBody>
      </p:sp>
      <p:sp>
        <p:nvSpPr>
          <p:cNvPr id="6" name="ZoneTexte 5">
            <a:extLst>
              <a:ext uri="{FF2B5EF4-FFF2-40B4-BE49-F238E27FC236}">
                <a16:creationId xmlns:a16="http://schemas.microsoft.com/office/drawing/2014/main" id="{8A2A6418-6A9A-4A66-A95C-78AC2C05C584}"/>
              </a:ext>
            </a:extLst>
          </p:cNvPr>
          <p:cNvSpPr txBox="1"/>
          <p:nvPr/>
        </p:nvSpPr>
        <p:spPr>
          <a:xfrm>
            <a:off x="389614" y="3832529"/>
            <a:ext cx="11298803" cy="369332"/>
          </a:xfrm>
          <a:prstGeom prst="rect">
            <a:avLst/>
          </a:prstGeom>
          <a:noFill/>
        </p:spPr>
        <p:txBody>
          <a:bodyPr wrap="square" rtlCol="0">
            <a:spAutoFit/>
          </a:bodyPr>
          <a:lstStyle/>
          <a:p>
            <a:r>
              <a:rPr lang="fr-FR" dirty="0"/>
              <a:t>Il faut ensuite définir la fonction qui va générer les déplacements en rapide</a:t>
            </a:r>
          </a:p>
        </p:txBody>
      </p:sp>
      <p:pic>
        <p:nvPicPr>
          <p:cNvPr id="7" name="Image 6">
            <a:extLst>
              <a:ext uri="{FF2B5EF4-FFF2-40B4-BE49-F238E27FC236}">
                <a16:creationId xmlns:a16="http://schemas.microsoft.com/office/drawing/2014/main" id="{E57562F2-484C-4752-ABC8-4BC501919194}"/>
              </a:ext>
            </a:extLst>
          </p:cNvPr>
          <p:cNvPicPr>
            <a:picLocks noChangeAspect="1"/>
          </p:cNvPicPr>
          <p:nvPr/>
        </p:nvPicPr>
        <p:blipFill>
          <a:blip r:embed="rId3"/>
          <a:stretch>
            <a:fillRect/>
          </a:stretch>
        </p:blipFill>
        <p:spPr>
          <a:xfrm>
            <a:off x="6679096" y="4182775"/>
            <a:ext cx="5415148" cy="1683657"/>
          </a:xfrm>
          <a:prstGeom prst="rect">
            <a:avLst/>
          </a:prstGeom>
        </p:spPr>
      </p:pic>
      <p:pic>
        <p:nvPicPr>
          <p:cNvPr id="8" name="Image 7">
            <a:extLst>
              <a:ext uri="{FF2B5EF4-FFF2-40B4-BE49-F238E27FC236}">
                <a16:creationId xmlns:a16="http://schemas.microsoft.com/office/drawing/2014/main" id="{ABD228FC-D1E1-4277-89DE-5CFB8DF9A48B}"/>
              </a:ext>
            </a:extLst>
          </p:cNvPr>
          <p:cNvPicPr>
            <a:picLocks noChangeAspect="1"/>
          </p:cNvPicPr>
          <p:nvPr/>
        </p:nvPicPr>
        <p:blipFill>
          <a:blip r:embed="rId4"/>
          <a:stretch>
            <a:fillRect/>
          </a:stretch>
        </p:blipFill>
        <p:spPr>
          <a:xfrm>
            <a:off x="97756" y="4248471"/>
            <a:ext cx="6509778" cy="1067177"/>
          </a:xfrm>
          <a:prstGeom prst="rect">
            <a:avLst/>
          </a:prstGeom>
        </p:spPr>
      </p:pic>
      <p:sp>
        <p:nvSpPr>
          <p:cNvPr id="9" name="ZoneTexte 8">
            <a:extLst>
              <a:ext uri="{FF2B5EF4-FFF2-40B4-BE49-F238E27FC236}">
                <a16:creationId xmlns:a16="http://schemas.microsoft.com/office/drawing/2014/main" id="{53C263C5-3837-4070-899C-03AB2132D88F}"/>
              </a:ext>
            </a:extLst>
          </p:cNvPr>
          <p:cNvSpPr txBox="1"/>
          <p:nvPr/>
        </p:nvSpPr>
        <p:spPr>
          <a:xfrm>
            <a:off x="166977" y="5819940"/>
            <a:ext cx="12025023" cy="646331"/>
          </a:xfrm>
          <a:prstGeom prst="rect">
            <a:avLst/>
          </a:prstGeom>
          <a:noFill/>
        </p:spPr>
        <p:txBody>
          <a:bodyPr wrap="square" rtlCol="0">
            <a:spAutoFit/>
          </a:bodyPr>
          <a:lstStyle/>
          <a:p>
            <a:r>
              <a:rPr lang="fr-FR" dirty="0" err="1"/>
              <a:t>feedOutput.reset</a:t>
            </a:r>
            <a:r>
              <a:rPr lang="fr-FR" dirty="0"/>
              <a:t>() sert à forcer l’affichage de la vitesse d’avance lorsqu’un déplacement à vitesse d’avance programmé a lieu suite à un déplacement en rapide</a:t>
            </a:r>
          </a:p>
        </p:txBody>
      </p:sp>
      <p:sp>
        <p:nvSpPr>
          <p:cNvPr id="10" name="ZoneTexte 9">
            <a:extLst>
              <a:ext uri="{FF2B5EF4-FFF2-40B4-BE49-F238E27FC236}">
                <a16:creationId xmlns:a16="http://schemas.microsoft.com/office/drawing/2014/main" id="{BA48235C-4001-4F46-9762-E159FA94367A}"/>
              </a:ext>
            </a:extLst>
          </p:cNvPr>
          <p:cNvSpPr txBox="1"/>
          <p:nvPr/>
        </p:nvSpPr>
        <p:spPr>
          <a:xfrm>
            <a:off x="2376115" y="6253484"/>
            <a:ext cx="7744570" cy="646331"/>
          </a:xfrm>
          <a:prstGeom prst="rect">
            <a:avLst/>
          </a:prstGeom>
          <a:noFill/>
        </p:spPr>
        <p:txBody>
          <a:bodyPr wrap="square" rtlCol="0">
            <a:spAutoFit/>
          </a:bodyPr>
          <a:lstStyle/>
          <a:p>
            <a:r>
              <a:rPr lang="fr-FR" sz="3600" dirty="0"/>
              <a:t>Tester en post traitant le code CN</a:t>
            </a:r>
          </a:p>
        </p:txBody>
      </p:sp>
      <p:sp>
        <p:nvSpPr>
          <p:cNvPr id="11" name="ZoneTexte 10">
            <a:extLst>
              <a:ext uri="{FF2B5EF4-FFF2-40B4-BE49-F238E27FC236}">
                <a16:creationId xmlns:a16="http://schemas.microsoft.com/office/drawing/2014/main" id="{DC5ABFB9-BD5E-4BEA-BC58-0D87BCF99AD3}"/>
              </a:ext>
            </a:extLst>
          </p:cNvPr>
          <p:cNvSpPr txBox="1"/>
          <p:nvPr/>
        </p:nvSpPr>
        <p:spPr>
          <a:xfrm>
            <a:off x="-26659" y="5403998"/>
            <a:ext cx="6899392" cy="369332"/>
          </a:xfrm>
          <a:prstGeom prst="rect">
            <a:avLst/>
          </a:prstGeom>
          <a:noFill/>
        </p:spPr>
        <p:txBody>
          <a:bodyPr wrap="square" rtlCol="0">
            <a:spAutoFit/>
          </a:bodyPr>
          <a:lstStyle/>
          <a:p>
            <a:r>
              <a:rPr lang="fr-FR" dirty="0"/>
              <a:t>Les arguments </a:t>
            </a:r>
            <a:r>
              <a:rPr lang="fr-FR" dirty="0" err="1"/>
              <a:t>x,y,z</a:t>
            </a:r>
            <a:r>
              <a:rPr lang="fr-FR" dirty="0"/>
              <a:t> sont récupérés dans le fichier intermédiaire</a:t>
            </a:r>
          </a:p>
        </p:txBody>
      </p:sp>
    </p:spTree>
    <p:extLst>
      <p:ext uri="{BB962C8B-B14F-4D97-AF65-F5344CB8AC3E}">
        <p14:creationId xmlns:p14="http://schemas.microsoft.com/office/powerpoint/2010/main" val="3542801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E47E3D-F0D8-4CEF-8AD8-53D252D22EE4}"/>
              </a:ext>
            </a:extLst>
          </p:cNvPr>
          <p:cNvSpPr>
            <a:spLocks noGrp="1"/>
          </p:cNvSpPr>
          <p:nvPr>
            <p:ph type="title"/>
          </p:nvPr>
        </p:nvSpPr>
        <p:spPr/>
        <p:txBody>
          <a:bodyPr>
            <a:normAutofit fontScale="90000"/>
          </a:bodyPr>
          <a:lstStyle/>
          <a:p>
            <a:r>
              <a:rPr lang="fr-FR" dirty="0"/>
              <a:t>Exercice </a:t>
            </a:r>
            <a:r>
              <a:rPr lang="fr-FR" dirty="0" err="1"/>
              <a:t>writeBlock</a:t>
            </a:r>
            <a:r>
              <a:rPr lang="fr-FR" dirty="0"/>
              <a:t> </a:t>
            </a:r>
            <a:r>
              <a:rPr lang="fr-FR" dirty="0" err="1"/>
              <a:t>modif</a:t>
            </a:r>
            <a:endParaRPr lang="fr-FR" dirty="0"/>
          </a:p>
        </p:txBody>
      </p:sp>
      <p:pic>
        <p:nvPicPr>
          <p:cNvPr id="3" name="Image 2">
            <a:extLst>
              <a:ext uri="{FF2B5EF4-FFF2-40B4-BE49-F238E27FC236}">
                <a16:creationId xmlns:a16="http://schemas.microsoft.com/office/drawing/2014/main" id="{F09AF573-4B34-44EF-8326-B742A7529EBD}"/>
              </a:ext>
            </a:extLst>
          </p:cNvPr>
          <p:cNvPicPr>
            <a:picLocks noChangeAspect="1"/>
          </p:cNvPicPr>
          <p:nvPr/>
        </p:nvPicPr>
        <p:blipFill>
          <a:blip r:embed="rId2"/>
          <a:stretch>
            <a:fillRect/>
          </a:stretch>
        </p:blipFill>
        <p:spPr>
          <a:xfrm>
            <a:off x="3540873" y="1665639"/>
            <a:ext cx="4505954" cy="2286319"/>
          </a:xfrm>
          <a:prstGeom prst="rect">
            <a:avLst/>
          </a:prstGeom>
        </p:spPr>
      </p:pic>
      <p:sp>
        <p:nvSpPr>
          <p:cNvPr id="4" name="ZoneTexte 3">
            <a:extLst>
              <a:ext uri="{FF2B5EF4-FFF2-40B4-BE49-F238E27FC236}">
                <a16:creationId xmlns:a16="http://schemas.microsoft.com/office/drawing/2014/main" id="{01368C39-E795-4538-B07A-D37A69654073}"/>
              </a:ext>
            </a:extLst>
          </p:cNvPr>
          <p:cNvSpPr txBox="1"/>
          <p:nvPr/>
        </p:nvSpPr>
        <p:spPr>
          <a:xfrm>
            <a:off x="818984" y="779228"/>
            <a:ext cx="10551381" cy="369332"/>
          </a:xfrm>
          <a:prstGeom prst="rect">
            <a:avLst/>
          </a:prstGeom>
          <a:noFill/>
        </p:spPr>
        <p:txBody>
          <a:bodyPr wrap="square" rtlCol="0">
            <a:spAutoFit/>
          </a:bodyPr>
          <a:lstStyle/>
          <a:p>
            <a:r>
              <a:rPr lang="fr-FR" dirty="0"/>
              <a:t>Si la mise en forme ne vous convient pas, modifier la fonction </a:t>
            </a:r>
            <a:r>
              <a:rPr lang="fr-FR" dirty="0" err="1"/>
              <a:t>writeBlock</a:t>
            </a:r>
            <a:r>
              <a:rPr lang="fr-FR" dirty="0"/>
              <a:t> comme ceci</a:t>
            </a:r>
          </a:p>
        </p:txBody>
      </p:sp>
      <p:sp>
        <p:nvSpPr>
          <p:cNvPr id="5" name="ZoneTexte 4">
            <a:extLst>
              <a:ext uri="{FF2B5EF4-FFF2-40B4-BE49-F238E27FC236}">
                <a16:creationId xmlns:a16="http://schemas.microsoft.com/office/drawing/2014/main" id="{B03EC810-FD15-454C-B327-07CF6D8B55ED}"/>
              </a:ext>
            </a:extLst>
          </p:cNvPr>
          <p:cNvSpPr txBox="1"/>
          <p:nvPr/>
        </p:nvSpPr>
        <p:spPr>
          <a:xfrm>
            <a:off x="2001079" y="4306233"/>
            <a:ext cx="7744570" cy="646331"/>
          </a:xfrm>
          <a:prstGeom prst="rect">
            <a:avLst/>
          </a:prstGeom>
          <a:noFill/>
        </p:spPr>
        <p:txBody>
          <a:bodyPr wrap="square" rtlCol="0">
            <a:spAutoFit/>
          </a:bodyPr>
          <a:lstStyle/>
          <a:p>
            <a:r>
              <a:rPr lang="fr-FR" sz="3600" dirty="0"/>
              <a:t>Tester en post traitant le code CN</a:t>
            </a:r>
          </a:p>
        </p:txBody>
      </p:sp>
    </p:spTree>
    <p:extLst>
      <p:ext uri="{BB962C8B-B14F-4D97-AF65-F5344CB8AC3E}">
        <p14:creationId xmlns:p14="http://schemas.microsoft.com/office/powerpoint/2010/main" val="29594411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a:t>
            </a:r>
            <a:r>
              <a:rPr lang="fr-FR" dirty="0" err="1"/>
              <a:t>onLinear</a:t>
            </a:r>
            <a:endParaRPr lang="fr-FR" dirty="0"/>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12054177" cy="923330"/>
          </a:xfrm>
          <a:prstGeom prst="rect">
            <a:avLst/>
          </a:prstGeom>
          <a:noFill/>
        </p:spPr>
        <p:txBody>
          <a:bodyPr wrap="square" rtlCol="0">
            <a:spAutoFit/>
          </a:bodyPr>
          <a:lstStyle/>
          <a:p>
            <a:r>
              <a:rPr lang="fr-FR" dirty="0"/>
              <a:t>Nous allons rajouter les déplacements en interpolation linéaire</a:t>
            </a:r>
          </a:p>
          <a:p>
            <a:endParaRPr lang="fr-FR" dirty="0"/>
          </a:p>
          <a:p>
            <a:endParaRPr lang="fr-FR" dirty="0"/>
          </a:p>
        </p:txBody>
      </p:sp>
      <p:pic>
        <p:nvPicPr>
          <p:cNvPr id="2" name="Image 1">
            <a:extLst>
              <a:ext uri="{FF2B5EF4-FFF2-40B4-BE49-F238E27FC236}">
                <a16:creationId xmlns:a16="http://schemas.microsoft.com/office/drawing/2014/main" id="{B27E1E94-8DDC-4F7E-AC13-E18E6711DCEF}"/>
              </a:ext>
            </a:extLst>
          </p:cNvPr>
          <p:cNvPicPr>
            <a:picLocks noChangeAspect="1"/>
          </p:cNvPicPr>
          <p:nvPr/>
        </p:nvPicPr>
        <p:blipFill>
          <a:blip r:embed="rId2"/>
          <a:stretch>
            <a:fillRect/>
          </a:stretch>
        </p:blipFill>
        <p:spPr>
          <a:xfrm>
            <a:off x="1290605" y="1002046"/>
            <a:ext cx="8131690" cy="1323179"/>
          </a:xfrm>
          <a:prstGeom prst="rect">
            <a:avLst/>
          </a:prstGeom>
        </p:spPr>
      </p:pic>
      <p:pic>
        <p:nvPicPr>
          <p:cNvPr id="5" name="Image 4">
            <a:extLst>
              <a:ext uri="{FF2B5EF4-FFF2-40B4-BE49-F238E27FC236}">
                <a16:creationId xmlns:a16="http://schemas.microsoft.com/office/drawing/2014/main" id="{77E5D534-FE29-4855-91D4-FA1CA56DC1D0}"/>
              </a:ext>
            </a:extLst>
          </p:cNvPr>
          <p:cNvPicPr>
            <a:picLocks noChangeAspect="1"/>
          </p:cNvPicPr>
          <p:nvPr/>
        </p:nvPicPr>
        <p:blipFill>
          <a:blip r:embed="rId3"/>
          <a:stretch>
            <a:fillRect/>
          </a:stretch>
        </p:blipFill>
        <p:spPr>
          <a:xfrm>
            <a:off x="1962285" y="3038835"/>
            <a:ext cx="6788329" cy="2110601"/>
          </a:xfrm>
          <a:prstGeom prst="rect">
            <a:avLst/>
          </a:prstGeom>
        </p:spPr>
      </p:pic>
      <p:sp>
        <p:nvSpPr>
          <p:cNvPr id="6" name="Rectangle 5">
            <a:extLst>
              <a:ext uri="{FF2B5EF4-FFF2-40B4-BE49-F238E27FC236}">
                <a16:creationId xmlns:a16="http://schemas.microsoft.com/office/drawing/2014/main" id="{5C94B68F-77EF-4204-9BCC-0A8D9417C335}"/>
              </a:ext>
            </a:extLst>
          </p:cNvPr>
          <p:cNvSpPr/>
          <p:nvPr/>
        </p:nvSpPr>
        <p:spPr>
          <a:xfrm>
            <a:off x="417927" y="2325225"/>
            <a:ext cx="8463680" cy="646331"/>
          </a:xfrm>
          <a:prstGeom prst="rect">
            <a:avLst/>
          </a:prstGeom>
        </p:spPr>
        <p:txBody>
          <a:bodyPr wrap="square">
            <a:spAutoFit/>
          </a:bodyPr>
          <a:lstStyle/>
          <a:p>
            <a:r>
              <a:rPr lang="fr-FR" dirty="0"/>
              <a:t>Les arguments x ,y ,z et </a:t>
            </a:r>
            <a:r>
              <a:rPr lang="fr-FR" dirty="0" err="1"/>
              <a:t>feed</a:t>
            </a:r>
            <a:r>
              <a:rPr lang="fr-FR" dirty="0"/>
              <a:t> sont récupérés dans le fichier intermédiaire</a:t>
            </a:r>
          </a:p>
          <a:p>
            <a:r>
              <a:rPr lang="fr-FR" dirty="0"/>
              <a:t>Le format de </a:t>
            </a:r>
            <a:r>
              <a:rPr lang="fr-FR" dirty="0" err="1"/>
              <a:t>feedOutput</a:t>
            </a:r>
            <a:r>
              <a:rPr lang="fr-FR" dirty="0"/>
              <a:t> a été définit précédemment</a:t>
            </a:r>
          </a:p>
        </p:txBody>
      </p:sp>
      <p:sp>
        <p:nvSpPr>
          <p:cNvPr id="7" name="ZoneTexte 6">
            <a:extLst>
              <a:ext uri="{FF2B5EF4-FFF2-40B4-BE49-F238E27FC236}">
                <a16:creationId xmlns:a16="http://schemas.microsoft.com/office/drawing/2014/main" id="{2D7BDA6F-0E12-466C-B9D8-1B9F5F121006}"/>
              </a:ext>
            </a:extLst>
          </p:cNvPr>
          <p:cNvSpPr txBox="1"/>
          <p:nvPr/>
        </p:nvSpPr>
        <p:spPr>
          <a:xfrm>
            <a:off x="1820848" y="5149436"/>
            <a:ext cx="7744570" cy="646331"/>
          </a:xfrm>
          <a:prstGeom prst="rect">
            <a:avLst/>
          </a:prstGeom>
          <a:noFill/>
        </p:spPr>
        <p:txBody>
          <a:bodyPr wrap="square" rtlCol="0">
            <a:spAutoFit/>
          </a:bodyPr>
          <a:lstStyle/>
          <a:p>
            <a:r>
              <a:rPr lang="fr-FR" sz="3600" dirty="0"/>
              <a:t>Tester en post traitant le code CN</a:t>
            </a:r>
          </a:p>
        </p:txBody>
      </p:sp>
    </p:spTree>
    <p:extLst>
      <p:ext uri="{BB962C8B-B14F-4D97-AF65-F5344CB8AC3E}">
        <p14:creationId xmlns:p14="http://schemas.microsoft.com/office/powerpoint/2010/main" val="3833218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paramètres intégrés</a:t>
            </a:r>
          </a:p>
        </p:txBody>
      </p:sp>
      <p:sp>
        <p:nvSpPr>
          <p:cNvPr id="5" name="Rectangle 4">
            <a:extLst>
              <a:ext uri="{FF2B5EF4-FFF2-40B4-BE49-F238E27FC236}">
                <a16:creationId xmlns:a16="http://schemas.microsoft.com/office/drawing/2014/main" id="{6411D11A-2BC3-4989-9ED4-5896650428FC}"/>
              </a:ext>
            </a:extLst>
          </p:cNvPr>
          <p:cNvSpPr/>
          <p:nvPr/>
        </p:nvSpPr>
        <p:spPr>
          <a:xfrm>
            <a:off x="0" y="589161"/>
            <a:ext cx="12192000" cy="1477328"/>
          </a:xfrm>
          <a:prstGeom prst="rect">
            <a:avLst/>
          </a:prstGeom>
        </p:spPr>
        <p:txBody>
          <a:bodyPr wrap="square">
            <a:spAutoFit/>
          </a:bodyPr>
          <a:lstStyle/>
          <a:p>
            <a:r>
              <a:rPr lang="fr-FR" dirty="0"/>
              <a:t>Normalement le programme généré doit vous sembler beaucoup plus long que nécessaire en considération de la simplicité des usinages du fichier FAO donné. </a:t>
            </a:r>
          </a:p>
          <a:p>
            <a:r>
              <a:rPr lang="fr-FR" dirty="0"/>
              <a:t>En effet, le programme de post-process détectera les interpolations circulaires et s'il n'y a aucune fonction pour les gérer, il décomposera simplement les arcs en un grand nombre de petits mouvements linéaires. </a:t>
            </a:r>
          </a:p>
          <a:p>
            <a:r>
              <a:rPr lang="fr-FR" dirty="0"/>
              <a:t>Vous pouvez modifier la longueur de la corde utilisée en modifiant la propriété de tolérance (intégrée).</a:t>
            </a:r>
          </a:p>
        </p:txBody>
      </p:sp>
      <p:grpSp>
        <p:nvGrpSpPr>
          <p:cNvPr id="3" name="Groupe 2">
            <a:extLst>
              <a:ext uri="{FF2B5EF4-FFF2-40B4-BE49-F238E27FC236}">
                <a16:creationId xmlns:a16="http://schemas.microsoft.com/office/drawing/2014/main" id="{43D5D163-3AF8-4DB5-B1CC-9FF3AA7F87A3}"/>
              </a:ext>
            </a:extLst>
          </p:cNvPr>
          <p:cNvGrpSpPr/>
          <p:nvPr/>
        </p:nvGrpSpPr>
        <p:grpSpPr>
          <a:xfrm>
            <a:off x="83703" y="2066489"/>
            <a:ext cx="5403547" cy="4708460"/>
            <a:chOff x="83703" y="2066489"/>
            <a:chExt cx="5403547" cy="4708460"/>
          </a:xfrm>
        </p:grpSpPr>
        <p:pic>
          <p:nvPicPr>
            <p:cNvPr id="2" name="Image 1">
              <a:extLst>
                <a:ext uri="{FF2B5EF4-FFF2-40B4-BE49-F238E27FC236}">
                  <a16:creationId xmlns:a16="http://schemas.microsoft.com/office/drawing/2014/main" id="{BF1C0302-29E6-465C-8D93-141288861A3E}"/>
                </a:ext>
              </a:extLst>
            </p:cNvPr>
            <p:cNvPicPr>
              <a:picLocks noChangeAspect="1"/>
            </p:cNvPicPr>
            <p:nvPr/>
          </p:nvPicPr>
          <p:blipFill>
            <a:blip r:embed="rId2"/>
            <a:stretch>
              <a:fillRect/>
            </a:stretch>
          </p:blipFill>
          <p:spPr>
            <a:xfrm>
              <a:off x="83703" y="2066489"/>
              <a:ext cx="5403547" cy="4708460"/>
            </a:xfrm>
            <a:prstGeom prst="rect">
              <a:avLst/>
            </a:prstGeom>
          </p:spPr>
        </p:pic>
        <p:sp>
          <p:nvSpPr>
            <p:cNvPr id="6" name="Rectangle 5">
              <a:extLst>
                <a:ext uri="{FF2B5EF4-FFF2-40B4-BE49-F238E27FC236}">
                  <a16:creationId xmlns:a16="http://schemas.microsoft.com/office/drawing/2014/main" id="{D7509570-654A-4015-8033-01BD87DF5EDF}"/>
                </a:ext>
              </a:extLst>
            </p:cNvPr>
            <p:cNvSpPr/>
            <p:nvPr/>
          </p:nvSpPr>
          <p:spPr>
            <a:xfrm>
              <a:off x="2838616" y="4874150"/>
              <a:ext cx="2568271" cy="2067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7" name="ZoneTexte 6">
            <a:extLst>
              <a:ext uri="{FF2B5EF4-FFF2-40B4-BE49-F238E27FC236}">
                <a16:creationId xmlns:a16="http://schemas.microsoft.com/office/drawing/2014/main" id="{2F31CD7F-5E48-4BEB-B6EB-7B75367ECE24}"/>
              </a:ext>
            </a:extLst>
          </p:cNvPr>
          <p:cNvSpPr txBox="1"/>
          <p:nvPr/>
        </p:nvSpPr>
        <p:spPr>
          <a:xfrm>
            <a:off x="5570953" y="2830376"/>
            <a:ext cx="6454920" cy="2308324"/>
          </a:xfrm>
          <a:prstGeom prst="rect">
            <a:avLst/>
          </a:prstGeom>
          <a:noFill/>
        </p:spPr>
        <p:txBody>
          <a:bodyPr wrap="square" rtlCol="0">
            <a:spAutoFit/>
          </a:bodyPr>
          <a:lstStyle/>
          <a:p>
            <a:r>
              <a:rPr lang="fr-FR" sz="3600" dirty="0"/>
              <a:t>Changer la valeur de longueur de corde minimale et Tester/comparer en post traitant le code CN</a:t>
            </a:r>
          </a:p>
        </p:txBody>
      </p:sp>
    </p:spTree>
    <p:extLst>
      <p:ext uri="{BB962C8B-B14F-4D97-AF65-F5344CB8AC3E}">
        <p14:creationId xmlns:p14="http://schemas.microsoft.com/office/powerpoint/2010/main" val="9574518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a:t>
            </a:r>
            <a:r>
              <a:rPr lang="fr-FR" dirty="0" err="1"/>
              <a:t>onCircular</a:t>
            </a:r>
            <a:endParaRPr lang="fr-FR" dirty="0"/>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8485757" cy="369332"/>
          </a:xfrm>
          <a:prstGeom prst="rect">
            <a:avLst/>
          </a:prstGeom>
          <a:noFill/>
        </p:spPr>
        <p:txBody>
          <a:bodyPr wrap="square" rtlCol="0">
            <a:spAutoFit/>
          </a:bodyPr>
          <a:lstStyle/>
          <a:p>
            <a:r>
              <a:rPr lang="fr-FR" dirty="0"/>
              <a:t>Donc nous allons intégrer la fonction pour générer les interpolations circulaires</a:t>
            </a:r>
          </a:p>
        </p:txBody>
      </p:sp>
      <p:pic>
        <p:nvPicPr>
          <p:cNvPr id="2" name="Image 1">
            <a:extLst>
              <a:ext uri="{FF2B5EF4-FFF2-40B4-BE49-F238E27FC236}">
                <a16:creationId xmlns:a16="http://schemas.microsoft.com/office/drawing/2014/main" id="{82C7D947-9C17-4498-A4A0-2F785A585FB1}"/>
              </a:ext>
            </a:extLst>
          </p:cNvPr>
          <p:cNvPicPr>
            <a:picLocks noChangeAspect="1"/>
          </p:cNvPicPr>
          <p:nvPr/>
        </p:nvPicPr>
        <p:blipFill>
          <a:blip r:embed="rId2"/>
          <a:stretch>
            <a:fillRect/>
          </a:stretch>
        </p:blipFill>
        <p:spPr>
          <a:xfrm>
            <a:off x="216104" y="3394300"/>
            <a:ext cx="11374437" cy="1857634"/>
          </a:xfrm>
          <a:prstGeom prst="rect">
            <a:avLst/>
          </a:prstGeom>
        </p:spPr>
      </p:pic>
      <p:pic>
        <p:nvPicPr>
          <p:cNvPr id="6" name="Image 5">
            <a:extLst>
              <a:ext uri="{FF2B5EF4-FFF2-40B4-BE49-F238E27FC236}">
                <a16:creationId xmlns:a16="http://schemas.microsoft.com/office/drawing/2014/main" id="{C6AC1B95-E5D7-4C18-A36A-82C58D72560C}"/>
              </a:ext>
            </a:extLst>
          </p:cNvPr>
          <p:cNvPicPr>
            <a:picLocks noChangeAspect="1"/>
          </p:cNvPicPr>
          <p:nvPr/>
        </p:nvPicPr>
        <p:blipFill>
          <a:blip r:embed="rId3"/>
          <a:stretch>
            <a:fillRect/>
          </a:stretch>
        </p:blipFill>
        <p:spPr>
          <a:xfrm>
            <a:off x="216104" y="5281213"/>
            <a:ext cx="11759791" cy="970714"/>
          </a:xfrm>
          <a:prstGeom prst="rect">
            <a:avLst/>
          </a:prstGeom>
        </p:spPr>
      </p:pic>
      <p:pic>
        <p:nvPicPr>
          <p:cNvPr id="7" name="Image 6">
            <a:extLst>
              <a:ext uri="{FF2B5EF4-FFF2-40B4-BE49-F238E27FC236}">
                <a16:creationId xmlns:a16="http://schemas.microsoft.com/office/drawing/2014/main" id="{04F7E0C4-EBE8-4212-B05A-846A670D5BE5}"/>
              </a:ext>
            </a:extLst>
          </p:cNvPr>
          <p:cNvPicPr>
            <a:picLocks noChangeAspect="1"/>
          </p:cNvPicPr>
          <p:nvPr/>
        </p:nvPicPr>
        <p:blipFill>
          <a:blip r:embed="rId4"/>
          <a:stretch>
            <a:fillRect/>
          </a:stretch>
        </p:blipFill>
        <p:spPr>
          <a:xfrm>
            <a:off x="5938767" y="1174510"/>
            <a:ext cx="6161866" cy="1967403"/>
          </a:xfrm>
          <a:prstGeom prst="rect">
            <a:avLst/>
          </a:prstGeom>
        </p:spPr>
      </p:pic>
      <p:sp>
        <p:nvSpPr>
          <p:cNvPr id="8" name="ZoneTexte 7">
            <a:extLst>
              <a:ext uri="{FF2B5EF4-FFF2-40B4-BE49-F238E27FC236}">
                <a16:creationId xmlns:a16="http://schemas.microsoft.com/office/drawing/2014/main" id="{B20E099C-512B-4F54-97AB-41647DFC68CF}"/>
              </a:ext>
            </a:extLst>
          </p:cNvPr>
          <p:cNvSpPr txBox="1"/>
          <p:nvPr/>
        </p:nvSpPr>
        <p:spPr>
          <a:xfrm>
            <a:off x="-16650" y="855441"/>
            <a:ext cx="6034979" cy="2585323"/>
          </a:xfrm>
          <a:prstGeom prst="rect">
            <a:avLst/>
          </a:prstGeom>
          <a:noFill/>
        </p:spPr>
        <p:txBody>
          <a:bodyPr wrap="square" rtlCol="0">
            <a:spAutoFit/>
          </a:bodyPr>
          <a:lstStyle/>
          <a:p>
            <a:r>
              <a:rPr lang="fr-FR" dirty="0"/>
              <a:t>Tout d’abord il faut rajouter ces variables globales (vous savez à quel endroit du post pro… normalement…)</a:t>
            </a:r>
          </a:p>
          <a:p>
            <a:endParaRPr lang="fr-FR" dirty="0"/>
          </a:p>
          <a:p>
            <a:r>
              <a:rPr lang="fr-FR" dirty="0"/>
              <a:t>Ensuite définir la fonction </a:t>
            </a:r>
            <a:r>
              <a:rPr lang="fr-FR" dirty="0" err="1"/>
              <a:t>onCircular</a:t>
            </a:r>
            <a:r>
              <a:rPr lang="fr-FR" dirty="0"/>
              <a:t> et les variables globales de format manquantes, vous devriez y arriver seul…</a:t>
            </a:r>
          </a:p>
          <a:p>
            <a:endParaRPr lang="fr-FR" dirty="0"/>
          </a:p>
          <a:p>
            <a:r>
              <a:rPr lang="fr-FR" dirty="0"/>
              <a:t>Vous commencez à avoir quelques fonctions dans votre post pro, assurez-vous qu’il est organisé correctement!</a:t>
            </a:r>
          </a:p>
        </p:txBody>
      </p:sp>
      <p:sp>
        <p:nvSpPr>
          <p:cNvPr id="9" name="ZoneTexte 8">
            <a:extLst>
              <a:ext uri="{FF2B5EF4-FFF2-40B4-BE49-F238E27FC236}">
                <a16:creationId xmlns:a16="http://schemas.microsoft.com/office/drawing/2014/main" id="{296AEEC9-00A5-4826-BA03-F0A3826B094D}"/>
              </a:ext>
            </a:extLst>
          </p:cNvPr>
          <p:cNvSpPr txBox="1"/>
          <p:nvPr/>
        </p:nvSpPr>
        <p:spPr>
          <a:xfrm>
            <a:off x="2480806" y="6163566"/>
            <a:ext cx="7744570" cy="646331"/>
          </a:xfrm>
          <a:prstGeom prst="rect">
            <a:avLst/>
          </a:prstGeom>
          <a:noFill/>
        </p:spPr>
        <p:txBody>
          <a:bodyPr wrap="square" rtlCol="0">
            <a:spAutoFit/>
          </a:bodyPr>
          <a:lstStyle/>
          <a:p>
            <a:r>
              <a:rPr lang="fr-FR" sz="3600" dirty="0"/>
              <a:t>Tester en post traitant le code CN</a:t>
            </a:r>
          </a:p>
        </p:txBody>
      </p:sp>
    </p:spTree>
    <p:extLst>
      <p:ext uri="{BB962C8B-B14F-4D97-AF65-F5344CB8AC3E}">
        <p14:creationId xmlns:p14="http://schemas.microsoft.com/office/powerpoint/2010/main" val="28455870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correction de rayon G41/G42/G40</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12133690" cy="646331"/>
          </a:xfrm>
          <a:prstGeom prst="rect">
            <a:avLst/>
          </a:prstGeom>
          <a:noFill/>
        </p:spPr>
        <p:txBody>
          <a:bodyPr wrap="square" rtlCol="0">
            <a:spAutoFit/>
          </a:bodyPr>
          <a:lstStyle/>
          <a:p>
            <a:r>
              <a:rPr lang="fr-FR" dirty="0"/>
              <a:t>Nous allons intégrer les corrections de rayon G41/G42 dans les interpolations linéaires, pour cela modifier la fonction </a:t>
            </a:r>
            <a:r>
              <a:rPr lang="fr-FR" dirty="0" err="1"/>
              <a:t>onLinear</a:t>
            </a:r>
            <a:r>
              <a:rPr lang="fr-FR" dirty="0"/>
              <a:t> comme ci-dessous:</a:t>
            </a:r>
          </a:p>
        </p:txBody>
      </p:sp>
      <p:sp>
        <p:nvSpPr>
          <p:cNvPr id="9" name="ZoneTexte 8">
            <a:extLst>
              <a:ext uri="{FF2B5EF4-FFF2-40B4-BE49-F238E27FC236}">
                <a16:creationId xmlns:a16="http://schemas.microsoft.com/office/drawing/2014/main" id="{296AEEC9-00A5-4826-BA03-F0A3826B094D}"/>
              </a:ext>
            </a:extLst>
          </p:cNvPr>
          <p:cNvSpPr txBox="1"/>
          <p:nvPr/>
        </p:nvSpPr>
        <p:spPr>
          <a:xfrm>
            <a:off x="2480806" y="6163566"/>
            <a:ext cx="7744570" cy="646331"/>
          </a:xfrm>
          <a:prstGeom prst="rect">
            <a:avLst/>
          </a:prstGeom>
          <a:noFill/>
        </p:spPr>
        <p:txBody>
          <a:bodyPr wrap="square" rtlCol="0">
            <a:spAutoFit/>
          </a:bodyPr>
          <a:lstStyle/>
          <a:p>
            <a:r>
              <a:rPr lang="fr-FR" sz="3600" dirty="0"/>
              <a:t>Tester en post traitant le code CN</a:t>
            </a:r>
          </a:p>
        </p:txBody>
      </p:sp>
      <p:grpSp>
        <p:nvGrpSpPr>
          <p:cNvPr id="12" name="Groupe 11">
            <a:extLst>
              <a:ext uri="{FF2B5EF4-FFF2-40B4-BE49-F238E27FC236}">
                <a16:creationId xmlns:a16="http://schemas.microsoft.com/office/drawing/2014/main" id="{4131951F-FB87-4420-8DCF-3E871267DCBF}"/>
              </a:ext>
            </a:extLst>
          </p:cNvPr>
          <p:cNvGrpSpPr/>
          <p:nvPr/>
        </p:nvGrpSpPr>
        <p:grpSpPr>
          <a:xfrm>
            <a:off x="1021084" y="1330541"/>
            <a:ext cx="9387604" cy="2248364"/>
            <a:chOff x="1021084" y="1330541"/>
            <a:chExt cx="9387604" cy="2248364"/>
          </a:xfrm>
        </p:grpSpPr>
        <p:sp>
          <p:nvSpPr>
            <p:cNvPr id="11" name="Rectangle 10">
              <a:extLst>
                <a:ext uri="{FF2B5EF4-FFF2-40B4-BE49-F238E27FC236}">
                  <a16:creationId xmlns:a16="http://schemas.microsoft.com/office/drawing/2014/main" id="{223D9695-9437-43CF-BB2F-7089C39B7A64}"/>
                </a:ext>
              </a:extLst>
            </p:cNvPr>
            <p:cNvSpPr/>
            <p:nvPr/>
          </p:nvSpPr>
          <p:spPr>
            <a:xfrm>
              <a:off x="1021084" y="1330541"/>
              <a:ext cx="9387604" cy="224836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F84E83F9-BB42-41BE-B16C-177BBA1D8E76}"/>
                </a:ext>
              </a:extLst>
            </p:cNvPr>
            <p:cNvPicPr>
              <a:picLocks noChangeAspect="1"/>
            </p:cNvPicPr>
            <p:nvPr/>
          </p:nvPicPr>
          <p:blipFill>
            <a:blip r:embed="rId2"/>
            <a:stretch>
              <a:fillRect/>
            </a:stretch>
          </p:blipFill>
          <p:spPr>
            <a:xfrm>
              <a:off x="1021084" y="1330541"/>
              <a:ext cx="8099062" cy="734794"/>
            </a:xfrm>
            <a:prstGeom prst="rect">
              <a:avLst/>
            </a:prstGeom>
          </p:spPr>
        </p:pic>
        <p:pic>
          <p:nvPicPr>
            <p:cNvPr id="10" name="Image 9">
              <a:extLst>
                <a:ext uri="{FF2B5EF4-FFF2-40B4-BE49-F238E27FC236}">
                  <a16:creationId xmlns:a16="http://schemas.microsoft.com/office/drawing/2014/main" id="{21EBA9F4-4BCC-4A76-B148-54D7830379AA}"/>
                </a:ext>
              </a:extLst>
            </p:cNvPr>
            <p:cNvPicPr>
              <a:picLocks noChangeAspect="1"/>
            </p:cNvPicPr>
            <p:nvPr/>
          </p:nvPicPr>
          <p:blipFill rotWithShape="1">
            <a:blip r:embed="rId3"/>
            <a:srcRect l="1303"/>
            <a:stretch/>
          </p:blipFill>
          <p:spPr>
            <a:xfrm>
              <a:off x="1021084" y="2065335"/>
              <a:ext cx="9387604" cy="1513570"/>
            </a:xfrm>
            <a:prstGeom prst="rect">
              <a:avLst/>
            </a:prstGeom>
          </p:spPr>
        </p:pic>
      </p:grpSp>
      <p:pic>
        <p:nvPicPr>
          <p:cNvPr id="13" name="Image 12">
            <a:extLst>
              <a:ext uri="{FF2B5EF4-FFF2-40B4-BE49-F238E27FC236}">
                <a16:creationId xmlns:a16="http://schemas.microsoft.com/office/drawing/2014/main" id="{0F255BCF-FF3A-42F5-900A-2AE0E2585795}"/>
              </a:ext>
            </a:extLst>
          </p:cNvPr>
          <p:cNvPicPr>
            <a:picLocks noChangeAspect="1"/>
          </p:cNvPicPr>
          <p:nvPr/>
        </p:nvPicPr>
        <p:blipFill>
          <a:blip r:embed="rId4"/>
          <a:stretch>
            <a:fillRect/>
          </a:stretch>
        </p:blipFill>
        <p:spPr>
          <a:xfrm>
            <a:off x="5714886" y="3776231"/>
            <a:ext cx="5306165" cy="1762371"/>
          </a:xfrm>
          <a:prstGeom prst="rect">
            <a:avLst/>
          </a:prstGeom>
        </p:spPr>
      </p:pic>
      <p:sp>
        <p:nvSpPr>
          <p:cNvPr id="14" name="ZoneTexte 13">
            <a:extLst>
              <a:ext uri="{FF2B5EF4-FFF2-40B4-BE49-F238E27FC236}">
                <a16:creationId xmlns:a16="http://schemas.microsoft.com/office/drawing/2014/main" id="{22DC0BA8-3240-43F4-8A30-826A8A70E7A2}"/>
              </a:ext>
            </a:extLst>
          </p:cNvPr>
          <p:cNvSpPr txBox="1"/>
          <p:nvPr/>
        </p:nvSpPr>
        <p:spPr>
          <a:xfrm>
            <a:off x="198783" y="4175233"/>
            <a:ext cx="5210652" cy="923330"/>
          </a:xfrm>
          <a:prstGeom prst="rect">
            <a:avLst/>
          </a:prstGeom>
          <a:noFill/>
        </p:spPr>
        <p:txBody>
          <a:bodyPr wrap="square" rtlCol="0">
            <a:spAutoFit/>
          </a:bodyPr>
          <a:lstStyle/>
          <a:p>
            <a:r>
              <a:rPr lang="fr-FR" dirty="0"/>
              <a:t>La fonction va donc chercher dans un tableau de données s’il le parcours est en G40, G41 ou G42</a:t>
            </a:r>
          </a:p>
          <a:p>
            <a:r>
              <a:rPr lang="fr-FR" dirty="0"/>
              <a:t>Il faut définir la variable globale correspondante</a:t>
            </a:r>
          </a:p>
        </p:txBody>
      </p:sp>
    </p:spTree>
    <p:extLst>
      <p:ext uri="{BB962C8B-B14F-4D97-AF65-F5344CB8AC3E}">
        <p14:creationId xmlns:p14="http://schemas.microsoft.com/office/powerpoint/2010/main" val="1152153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576D0B-1BB0-40ED-BFD4-B26D3B15B29A}"/>
              </a:ext>
            </a:extLst>
          </p:cNvPr>
          <p:cNvSpPr>
            <a:spLocks noGrp="1"/>
          </p:cNvSpPr>
          <p:nvPr>
            <p:ph type="title"/>
          </p:nvPr>
        </p:nvSpPr>
        <p:spPr/>
        <p:txBody>
          <a:bodyPr>
            <a:normAutofit fontScale="90000"/>
          </a:bodyPr>
          <a:lstStyle/>
          <a:p>
            <a:r>
              <a:rPr lang="fr-FR" dirty="0"/>
              <a:t>Qu’est ce qu’un Post pro</a:t>
            </a:r>
          </a:p>
        </p:txBody>
      </p:sp>
      <p:pic>
        <p:nvPicPr>
          <p:cNvPr id="3" name="Image 2">
            <a:extLst>
              <a:ext uri="{FF2B5EF4-FFF2-40B4-BE49-F238E27FC236}">
                <a16:creationId xmlns:a16="http://schemas.microsoft.com/office/drawing/2014/main" id="{8F30C1E0-0A84-455D-B7CF-A15566AA5D3F}"/>
              </a:ext>
            </a:extLst>
          </p:cNvPr>
          <p:cNvPicPr>
            <a:picLocks noChangeAspect="1"/>
          </p:cNvPicPr>
          <p:nvPr/>
        </p:nvPicPr>
        <p:blipFill rotWithShape="1">
          <a:blip r:embed="rId2"/>
          <a:srcRect b="27652"/>
          <a:stretch/>
        </p:blipFill>
        <p:spPr>
          <a:xfrm>
            <a:off x="4295614" y="580445"/>
            <a:ext cx="3849490" cy="6277555"/>
          </a:xfrm>
          <a:prstGeom prst="rect">
            <a:avLst/>
          </a:prstGeom>
        </p:spPr>
      </p:pic>
      <p:pic>
        <p:nvPicPr>
          <p:cNvPr id="4" name="Image 3">
            <a:extLst>
              <a:ext uri="{FF2B5EF4-FFF2-40B4-BE49-F238E27FC236}">
                <a16:creationId xmlns:a16="http://schemas.microsoft.com/office/drawing/2014/main" id="{5C4344F3-9C4B-4230-8F1F-6866A2611647}"/>
              </a:ext>
            </a:extLst>
          </p:cNvPr>
          <p:cNvPicPr>
            <a:picLocks noChangeAspect="1"/>
          </p:cNvPicPr>
          <p:nvPr/>
        </p:nvPicPr>
        <p:blipFill rotWithShape="1">
          <a:blip r:embed="rId3"/>
          <a:srcRect b="27652"/>
          <a:stretch/>
        </p:blipFill>
        <p:spPr>
          <a:xfrm>
            <a:off x="8509244" y="580445"/>
            <a:ext cx="3280244" cy="6232549"/>
          </a:xfrm>
          <a:prstGeom prst="rect">
            <a:avLst/>
          </a:prstGeom>
        </p:spPr>
      </p:pic>
      <p:sp>
        <p:nvSpPr>
          <p:cNvPr id="5" name="ZoneTexte 4">
            <a:extLst>
              <a:ext uri="{FF2B5EF4-FFF2-40B4-BE49-F238E27FC236}">
                <a16:creationId xmlns:a16="http://schemas.microsoft.com/office/drawing/2014/main" id="{D01ABE44-8FE5-4893-A915-11985FFACD76}"/>
              </a:ext>
            </a:extLst>
          </p:cNvPr>
          <p:cNvSpPr txBox="1"/>
          <p:nvPr/>
        </p:nvSpPr>
        <p:spPr>
          <a:xfrm>
            <a:off x="124216" y="2957884"/>
            <a:ext cx="4543199" cy="830997"/>
          </a:xfrm>
          <a:prstGeom prst="rect">
            <a:avLst/>
          </a:prstGeom>
          <a:noFill/>
        </p:spPr>
        <p:txBody>
          <a:bodyPr wrap="square" rtlCol="0">
            <a:spAutoFit/>
          </a:bodyPr>
          <a:lstStyle/>
          <a:p>
            <a:r>
              <a:rPr lang="fr-FR" sz="2400" dirty="0"/>
              <a:t>Générer des programmes CN dans différents langages</a:t>
            </a:r>
          </a:p>
        </p:txBody>
      </p:sp>
    </p:spTree>
    <p:extLst>
      <p:ext uri="{BB962C8B-B14F-4D97-AF65-F5344CB8AC3E}">
        <p14:creationId xmlns:p14="http://schemas.microsoft.com/office/powerpoint/2010/main" val="25923855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a:t>
            </a:r>
            <a:r>
              <a:rPr lang="fr-FR" dirty="0" err="1"/>
              <a:t>onSectionEnd</a:t>
            </a:r>
            <a:r>
              <a:rPr lang="fr-FR" dirty="0"/>
              <a:t> et </a:t>
            </a:r>
            <a:r>
              <a:rPr lang="fr-FR" dirty="0" err="1"/>
              <a:t>onClose</a:t>
            </a:r>
            <a:endParaRPr lang="fr-FR" dirty="0"/>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8485757" cy="400110"/>
          </a:xfrm>
          <a:prstGeom prst="rect">
            <a:avLst/>
          </a:prstGeom>
          <a:noFill/>
        </p:spPr>
        <p:txBody>
          <a:bodyPr wrap="square" rtlCol="0">
            <a:spAutoFit/>
          </a:bodyPr>
          <a:lstStyle/>
          <a:p>
            <a:r>
              <a:rPr lang="fr-FR" sz="2000" dirty="0"/>
              <a:t>Nous allons intégrer la fonction pour générer la fin de section</a:t>
            </a:r>
          </a:p>
        </p:txBody>
      </p:sp>
      <p:sp>
        <p:nvSpPr>
          <p:cNvPr id="9" name="ZoneTexte 8">
            <a:extLst>
              <a:ext uri="{FF2B5EF4-FFF2-40B4-BE49-F238E27FC236}">
                <a16:creationId xmlns:a16="http://schemas.microsoft.com/office/drawing/2014/main" id="{296AEEC9-00A5-4826-BA03-F0A3826B094D}"/>
              </a:ext>
            </a:extLst>
          </p:cNvPr>
          <p:cNvSpPr txBox="1"/>
          <p:nvPr/>
        </p:nvSpPr>
        <p:spPr>
          <a:xfrm>
            <a:off x="1932166" y="2835319"/>
            <a:ext cx="7744570" cy="646331"/>
          </a:xfrm>
          <a:prstGeom prst="rect">
            <a:avLst/>
          </a:prstGeom>
          <a:noFill/>
        </p:spPr>
        <p:txBody>
          <a:bodyPr wrap="square" rtlCol="0">
            <a:spAutoFit/>
          </a:bodyPr>
          <a:lstStyle/>
          <a:p>
            <a:r>
              <a:rPr lang="fr-FR" sz="3600" dirty="0"/>
              <a:t>Tester en post traitant le code CN</a:t>
            </a:r>
          </a:p>
        </p:txBody>
      </p:sp>
      <p:pic>
        <p:nvPicPr>
          <p:cNvPr id="2" name="Image 1">
            <a:extLst>
              <a:ext uri="{FF2B5EF4-FFF2-40B4-BE49-F238E27FC236}">
                <a16:creationId xmlns:a16="http://schemas.microsoft.com/office/drawing/2014/main" id="{E99120EE-1EFD-454F-9736-093268ABA9EF}"/>
              </a:ext>
            </a:extLst>
          </p:cNvPr>
          <p:cNvPicPr>
            <a:picLocks noChangeAspect="1"/>
          </p:cNvPicPr>
          <p:nvPr/>
        </p:nvPicPr>
        <p:blipFill>
          <a:blip r:embed="rId2"/>
          <a:stretch>
            <a:fillRect/>
          </a:stretch>
        </p:blipFill>
        <p:spPr>
          <a:xfrm>
            <a:off x="1032453" y="1027297"/>
            <a:ext cx="3781953" cy="1009791"/>
          </a:xfrm>
          <a:prstGeom prst="rect">
            <a:avLst/>
          </a:prstGeom>
        </p:spPr>
      </p:pic>
      <p:sp>
        <p:nvSpPr>
          <p:cNvPr id="6" name="ZoneTexte 5">
            <a:extLst>
              <a:ext uri="{FF2B5EF4-FFF2-40B4-BE49-F238E27FC236}">
                <a16:creationId xmlns:a16="http://schemas.microsoft.com/office/drawing/2014/main" id="{AFA32F91-237D-49BC-9D58-F5DD074B8D28}"/>
              </a:ext>
            </a:extLst>
          </p:cNvPr>
          <p:cNvSpPr txBox="1"/>
          <p:nvPr/>
        </p:nvSpPr>
        <p:spPr>
          <a:xfrm>
            <a:off x="48558" y="2250413"/>
            <a:ext cx="12192000" cy="2246769"/>
          </a:xfrm>
          <a:prstGeom prst="rect">
            <a:avLst/>
          </a:prstGeom>
          <a:noFill/>
        </p:spPr>
        <p:txBody>
          <a:bodyPr wrap="square" rtlCol="0">
            <a:spAutoFit/>
          </a:bodyPr>
          <a:lstStyle/>
          <a:p>
            <a:r>
              <a:rPr lang="fr-FR" sz="2000" dirty="0"/>
              <a:t>Il faut remarquer ici que l’on écrit du code machine en « dur ».</a:t>
            </a:r>
          </a:p>
          <a:p>
            <a:r>
              <a:rPr lang="fr-FR" sz="2000" dirty="0"/>
              <a:t>C’est-à-dire que ce qui va être généré par le post pro ne dépend pas du fichier intermédiaire.</a:t>
            </a:r>
          </a:p>
          <a:p>
            <a:endParaRPr lang="fr-FR" sz="2000" dirty="0"/>
          </a:p>
          <a:p>
            <a:endParaRPr lang="fr-FR" sz="2000" dirty="0"/>
          </a:p>
          <a:p>
            <a:r>
              <a:rPr lang="fr-FR" sz="2000" dirty="0"/>
              <a:t>Est-ce à cet endroit qu’il fallait écrire ceci en dur?</a:t>
            </a:r>
          </a:p>
          <a:p>
            <a:endParaRPr lang="fr-FR" sz="2000" dirty="0"/>
          </a:p>
          <a:p>
            <a:r>
              <a:rPr lang="fr-FR" sz="2000" dirty="0"/>
              <a:t>Puis intégrer la fonction pour générer la fin de programme</a:t>
            </a:r>
          </a:p>
        </p:txBody>
      </p:sp>
      <p:pic>
        <p:nvPicPr>
          <p:cNvPr id="7" name="Image 6">
            <a:extLst>
              <a:ext uri="{FF2B5EF4-FFF2-40B4-BE49-F238E27FC236}">
                <a16:creationId xmlns:a16="http://schemas.microsoft.com/office/drawing/2014/main" id="{52085580-A1EC-47EE-9293-EADBE142C339}"/>
              </a:ext>
            </a:extLst>
          </p:cNvPr>
          <p:cNvPicPr>
            <a:picLocks noChangeAspect="1"/>
          </p:cNvPicPr>
          <p:nvPr/>
        </p:nvPicPr>
        <p:blipFill>
          <a:blip r:embed="rId3"/>
          <a:stretch>
            <a:fillRect/>
          </a:stretch>
        </p:blipFill>
        <p:spPr>
          <a:xfrm>
            <a:off x="680320" y="4558909"/>
            <a:ext cx="5658640" cy="1171739"/>
          </a:xfrm>
          <a:prstGeom prst="rect">
            <a:avLst/>
          </a:prstGeom>
        </p:spPr>
      </p:pic>
    </p:spTree>
    <p:extLst>
      <p:ext uri="{BB962C8B-B14F-4D97-AF65-F5344CB8AC3E}">
        <p14:creationId xmlns:p14="http://schemas.microsoft.com/office/powerpoint/2010/main" val="15289726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a:t>
            </a:r>
            <a:r>
              <a:rPr lang="fr-FR" dirty="0" err="1"/>
              <a:t>onCyclePoint</a:t>
            </a:r>
            <a:r>
              <a:rPr lang="fr-FR" dirty="0"/>
              <a:t> (cycles fixes)</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12192000" cy="1015663"/>
          </a:xfrm>
          <a:prstGeom prst="rect">
            <a:avLst/>
          </a:prstGeom>
          <a:noFill/>
        </p:spPr>
        <p:txBody>
          <a:bodyPr wrap="square" rtlCol="0">
            <a:spAutoFit/>
          </a:bodyPr>
          <a:lstStyle/>
          <a:p>
            <a:r>
              <a:rPr lang="fr-FR" sz="2000" dirty="0"/>
              <a:t>Dans le fichier FAO, il y a également des opérations de perçage…</a:t>
            </a:r>
          </a:p>
          <a:p>
            <a:r>
              <a:rPr lang="fr-FR" sz="2000" dirty="0"/>
              <a:t>Générer le programme de ces opérations et analyser le code CN.</a:t>
            </a:r>
          </a:p>
          <a:p>
            <a:r>
              <a:rPr lang="fr-FR" sz="2000" dirty="0"/>
              <a:t>Pour améliorer la lisibilité et diminuer la taille du programme, nous allons insérer les cycles fixes.</a:t>
            </a:r>
          </a:p>
        </p:txBody>
      </p:sp>
      <p:sp>
        <p:nvSpPr>
          <p:cNvPr id="9" name="ZoneTexte 8">
            <a:extLst>
              <a:ext uri="{FF2B5EF4-FFF2-40B4-BE49-F238E27FC236}">
                <a16:creationId xmlns:a16="http://schemas.microsoft.com/office/drawing/2014/main" id="{296AEEC9-00A5-4826-BA03-F0A3826B094D}"/>
              </a:ext>
            </a:extLst>
          </p:cNvPr>
          <p:cNvSpPr txBox="1"/>
          <p:nvPr/>
        </p:nvSpPr>
        <p:spPr>
          <a:xfrm>
            <a:off x="27958" y="5484895"/>
            <a:ext cx="7744570" cy="646331"/>
          </a:xfrm>
          <a:prstGeom prst="rect">
            <a:avLst/>
          </a:prstGeom>
          <a:noFill/>
        </p:spPr>
        <p:txBody>
          <a:bodyPr wrap="square" rtlCol="0">
            <a:spAutoFit/>
          </a:bodyPr>
          <a:lstStyle/>
          <a:p>
            <a:r>
              <a:rPr lang="fr-FR" sz="3600" dirty="0"/>
              <a:t>Tester en post traitant le code CN</a:t>
            </a:r>
          </a:p>
        </p:txBody>
      </p:sp>
      <p:grpSp>
        <p:nvGrpSpPr>
          <p:cNvPr id="7" name="Groupe 6">
            <a:extLst>
              <a:ext uri="{FF2B5EF4-FFF2-40B4-BE49-F238E27FC236}">
                <a16:creationId xmlns:a16="http://schemas.microsoft.com/office/drawing/2014/main" id="{F30461C1-5CD7-4D93-B615-1BA667DC690F}"/>
              </a:ext>
            </a:extLst>
          </p:cNvPr>
          <p:cNvGrpSpPr/>
          <p:nvPr/>
        </p:nvGrpSpPr>
        <p:grpSpPr>
          <a:xfrm>
            <a:off x="476483" y="1642850"/>
            <a:ext cx="6714802" cy="2961312"/>
            <a:chOff x="1605567" y="1272661"/>
            <a:chExt cx="8535591" cy="3764303"/>
          </a:xfrm>
        </p:grpSpPr>
        <p:sp>
          <p:nvSpPr>
            <p:cNvPr id="8" name="Rectangle 7">
              <a:extLst>
                <a:ext uri="{FF2B5EF4-FFF2-40B4-BE49-F238E27FC236}">
                  <a16:creationId xmlns:a16="http://schemas.microsoft.com/office/drawing/2014/main" id="{DF5B8B51-5774-4BEE-B0B0-60C8F154FCBC}"/>
                </a:ext>
              </a:extLst>
            </p:cNvPr>
            <p:cNvSpPr/>
            <p:nvPr/>
          </p:nvSpPr>
          <p:spPr>
            <a:xfrm>
              <a:off x="1605567" y="1272661"/>
              <a:ext cx="8535591" cy="376430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id="{B962CD01-EBF3-44C0-AB8F-19226F07B7B9}"/>
                </a:ext>
              </a:extLst>
            </p:cNvPr>
            <p:cNvPicPr>
              <a:picLocks noChangeAspect="1"/>
            </p:cNvPicPr>
            <p:nvPr/>
          </p:nvPicPr>
          <p:blipFill>
            <a:blip r:embed="rId2"/>
            <a:stretch>
              <a:fillRect/>
            </a:stretch>
          </p:blipFill>
          <p:spPr>
            <a:xfrm>
              <a:off x="1605567" y="1272661"/>
              <a:ext cx="8535591" cy="2657846"/>
            </a:xfrm>
            <a:prstGeom prst="rect">
              <a:avLst/>
            </a:prstGeom>
          </p:spPr>
        </p:pic>
        <p:pic>
          <p:nvPicPr>
            <p:cNvPr id="11" name="Image 10">
              <a:extLst>
                <a:ext uri="{FF2B5EF4-FFF2-40B4-BE49-F238E27FC236}">
                  <a16:creationId xmlns:a16="http://schemas.microsoft.com/office/drawing/2014/main" id="{57312863-9DA2-4C8F-9DA8-490AB08B2CDC}"/>
                </a:ext>
              </a:extLst>
            </p:cNvPr>
            <p:cNvPicPr>
              <a:picLocks noChangeAspect="1"/>
            </p:cNvPicPr>
            <p:nvPr/>
          </p:nvPicPr>
          <p:blipFill>
            <a:blip r:embed="rId3"/>
            <a:stretch>
              <a:fillRect/>
            </a:stretch>
          </p:blipFill>
          <p:spPr>
            <a:xfrm>
              <a:off x="1605568" y="3930508"/>
              <a:ext cx="5009918" cy="1106456"/>
            </a:xfrm>
            <a:prstGeom prst="rect">
              <a:avLst/>
            </a:prstGeom>
          </p:spPr>
        </p:pic>
      </p:grpSp>
      <p:pic>
        <p:nvPicPr>
          <p:cNvPr id="6" name="Image 5">
            <a:extLst>
              <a:ext uri="{FF2B5EF4-FFF2-40B4-BE49-F238E27FC236}">
                <a16:creationId xmlns:a16="http://schemas.microsoft.com/office/drawing/2014/main" id="{C294B2BB-4653-4018-B8DD-849C28D28C7A}"/>
              </a:ext>
            </a:extLst>
          </p:cNvPr>
          <p:cNvPicPr>
            <a:picLocks noChangeAspect="1"/>
          </p:cNvPicPr>
          <p:nvPr/>
        </p:nvPicPr>
        <p:blipFill>
          <a:blip r:embed="rId4"/>
          <a:stretch>
            <a:fillRect/>
          </a:stretch>
        </p:blipFill>
        <p:spPr>
          <a:xfrm>
            <a:off x="7434727" y="1563336"/>
            <a:ext cx="4391514" cy="4815523"/>
          </a:xfrm>
          <a:prstGeom prst="rect">
            <a:avLst/>
          </a:prstGeom>
        </p:spPr>
      </p:pic>
      <p:pic>
        <p:nvPicPr>
          <p:cNvPr id="13" name="Image 12">
            <a:extLst>
              <a:ext uri="{FF2B5EF4-FFF2-40B4-BE49-F238E27FC236}">
                <a16:creationId xmlns:a16="http://schemas.microsoft.com/office/drawing/2014/main" id="{5346E190-47F4-4E98-87D5-A925F491D157}"/>
              </a:ext>
            </a:extLst>
          </p:cNvPr>
          <p:cNvPicPr>
            <a:picLocks noChangeAspect="1"/>
          </p:cNvPicPr>
          <p:nvPr/>
        </p:nvPicPr>
        <p:blipFill>
          <a:blip r:embed="rId5"/>
          <a:stretch>
            <a:fillRect/>
          </a:stretch>
        </p:blipFill>
        <p:spPr>
          <a:xfrm>
            <a:off x="9748663" y="1563336"/>
            <a:ext cx="2456589" cy="3006684"/>
          </a:xfrm>
          <a:prstGeom prst="rect">
            <a:avLst/>
          </a:prstGeom>
          <a:ln w="28575">
            <a:solidFill>
              <a:schemeClr val="tx1"/>
            </a:solidFill>
          </a:ln>
        </p:spPr>
      </p:pic>
      <p:sp>
        <p:nvSpPr>
          <p:cNvPr id="14" name="ZoneTexte 13">
            <a:extLst>
              <a:ext uri="{FF2B5EF4-FFF2-40B4-BE49-F238E27FC236}">
                <a16:creationId xmlns:a16="http://schemas.microsoft.com/office/drawing/2014/main" id="{37174C12-56B0-4B1F-ABFB-45DAC808F3AE}"/>
              </a:ext>
            </a:extLst>
          </p:cNvPr>
          <p:cNvSpPr txBox="1"/>
          <p:nvPr/>
        </p:nvSpPr>
        <p:spPr>
          <a:xfrm>
            <a:off x="166977" y="4738977"/>
            <a:ext cx="7024308" cy="646331"/>
          </a:xfrm>
          <a:prstGeom prst="rect">
            <a:avLst/>
          </a:prstGeom>
          <a:noFill/>
        </p:spPr>
        <p:txBody>
          <a:bodyPr wrap="square" rtlCol="0">
            <a:spAutoFit/>
          </a:bodyPr>
          <a:lstStyle/>
          <a:p>
            <a:r>
              <a:rPr lang="fr-FR" dirty="0"/>
              <a:t>Analyser et décoder le fonctionnement de la fonction</a:t>
            </a:r>
          </a:p>
          <a:p>
            <a:r>
              <a:rPr lang="fr-FR" dirty="0"/>
              <a:t>Appeler le prof pour valider!</a:t>
            </a:r>
          </a:p>
        </p:txBody>
      </p:sp>
    </p:spTree>
    <p:extLst>
      <p:ext uri="{BB962C8B-B14F-4D97-AF65-F5344CB8AC3E}">
        <p14:creationId xmlns:p14="http://schemas.microsoft.com/office/powerpoint/2010/main" val="4606031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a:t>
            </a:r>
            <a:r>
              <a:rPr lang="fr-FR" dirty="0" err="1"/>
              <a:t>onCycleEnd</a:t>
            </a:r>
            <a:r>
              <a:rPr lang="fr-FR" dirty="0"/>
              <a:t> (annulation des cycles fixes)</a:t>
            </a:r>
          </a:p>
        </p:txBody>
      </p:sp>
      <p:sp>
        <p:nvSpPr>
          <p:cNvPr id="3" name="ZoneTexte 2">
            <a:extLst>
              <a:ext uri="{FF2B5EF4-FFF2-40B4-BE49-F238E27FC236}">
                <a16:creationId xmlns:a16="http://schemas.microsoft.com/office/drawing/2014/main" id="{C1294253-E109-4F15-8340-E0CFCE0A27B7}"/>
              </a:ext>
            </a:extLst>
          </p:cNvPr>
          <p:cNvSpPr txBox="1"/>
          <p:nvPr/>
        </p:nvSpPr>
        <p:spPr>
          <a:xfrm>
            <a:off x="119270" y="627187"/>
            <a:ext cx="8485757" cy="369332"/>
          </a:xfrm>
          <a:prstGeom prst="rect">
            <a:avLst/>
          </a:prstGeom>
          <a:noFill/>
        </p:spPr>
        <p:txBody>
          <a:bodyPr wrap="square" rtlCol="0">
            <a:spAutoFit/>
          </a:bodyPr>
          <a:lstStyle/>
          <a:p>
            <a:r>
              <a:rPr lang="fr-FR" dirty="0"/>
              <a:t>Il faut également insérer la fonction qui annule les cycles fixes</a:t>
            </a:r>
          </a:p>
        </p:txBody>
      </p:sp>
      <p:sp>
        <p:nvSpPr>
          <p:cNvPr id="9" name="ZoneTexte 8">
            <a:extLst>
              <a:ext uri="{FF2B5EF4-FFF2-40B4-BE49-F238E27FC236}">
                <a16:creationId xmlns:a16="http://schemas.microsoft.com/office/drawing/2014/main" id="{296AEEC9-00A5-4826-BA03-F0A3826B094D}"/>
              </a:ext>
            </a:extLst>
          </p:cNvPr>
          <p:cNvSpPr txBox="1"/>
          <p:nvPr/>
        </p:nvSpPr>
        <p:spPr>
          <a:xfrm>
            <a:off x="341905" y="2935337"/>
            <a:ext cx="7744570" cy="646331"/>
          </a:xfrm>
          <a:prstGeom prst="rect">
            <a:avLst/>
          </a:prstGeom>
          <a:noFill/>
        </p:spPr>
        <p:txBody>
          <a:bodyPr wrap="square" rtlCol="0">
            <a:spAutoFit/>
          </a:bodyPr>
          <a:lstStyle/>
          <a:p>
            <a:r>
              <a:rPr lang="fr-FR" sz="3600" dirty="0"/>
              <a:t>Tester en post traitant le code CN</a:t>
            </a:r>
          </a:p>
        </p:txBody>
      </p:sp>
      <p:pic>
        <p:nvPicPr>
          <p:cNvPr id="2" name="Image 1">
            <a:extLst>
              <a:ext uri="{FF2B5EF4-FFF2-40B4-BE49-F238E27FC236}">
                <a16:creationId xmlns:a16="http://schemas.microsoft.com/office/drawing/2014/main" id="{A75A630B-B7DA-4AD7-98CA-FDB65565419D}"/>
              </a:ext>
            </a:extLst>
          </p:cNvPr>
          <p:cNvPicPr>
            <a:picLocks noChangeAspect="1"/>
          </p:cNvPicPr>
          <p:nvPr/>
        </p:nvPicPr>
        <p:blipFill>
          <a:blip r:embed="rId2"/>
          <a:stretch>
            <a:fillRect/>
          </a:stretch>
        </p:blipFill>
        <p:spPr>
          <a:xfrm>
            <a:off x="1359673" y="1174510"/>
            <a:ext cx="2403014" cy="1661659"/>
          </a:xfrm>
          <a:prstGeom prst="rect">
            <a:avLst/>
          </a:prstGeom>
        </p:spPr>
      </p:pic>
    </p:spTree>
    <p:extLst>
      <p:ext uri="{BB962C8B-B14F-4D97-AF65-F5344CB8AC3E}">
        <p14:creationId xmlns:p14="http://schemas.microsoft.com/office/powerpoint/2010/main" val="863267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ajout d’un 4</a:t>
            </a:r>
            <a:r>
              <a:rPr lang="fr-FR" baseline="30000" dirty="0"/>
              <a:t>ème</a:t>
            </a:r>
            <a:r>
              <a:rPr lang="fr-FR" dirty="0"/>
              <a:t> axe</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11887200" cy="646331"/>
          </a:xfrm>
          <a:prstGeom prst="rect">
            <a:avLst/>
          </a:prstGeom>
          <a:noFill/>
        </p:spPr>
        <p:txBody>
          <a:bodyPr wrap="square" rtlCol="0">
            <a:spAutoFit/>
          </a:bodyPr>
          <a:lstStyle/>
          <a:p>
            <a:r>
              <a:rPr lang="fr-FR" dirty="0"/>
              <a:t>Il faut définir l’axe supplémentaire de la machine.</a:t>
            </a:r>
          </a:p>
          <a:p>
            <a:r>
              <a:rPr lang="fr-FR" dirty="0"/>
              <a:t>Comme la machine ne change pas  durant tout l’usinage, il faut modifier la fonction </a:t>
            </a:r>
            <a:r>
              <a:rPr lang="fr-FR" dirty="0" err="1"/>
              <a:t>onOpen</a:t>
            </a:r>
            <a:endParaRPr lang="fr-FR" dirty="0"/>
          </a:p>
        </p:txBody>
      </p:sp>
      <p:pic>
        <p:nvPicPr>
          <p:cNvPr id="2" name="Image 1">
            <a:extLst>
              <a:ext uri="{FF2B5EF4-FFF2-40B4-BE49-F238E27FC236}">
                <a16:creationId xmlns:a16="http://schemas.microsoft.com/office/drawing/2014/main" id="{99548574-C774-4ABB-8BF5-3A1938F9B088}"/>
              </a:ext>
            </a:extLst>
          </p:cNvPr>
          <p:cNvPicPr>
            <a:picLocks noChangeAspect="1"/>
          </p:cNvPicPr>
          <p:nvPr/>
        </p:nvPicPr>
        <p:blipFill>
          <a:blip r:embed="rId2"/>
          <a:stretch>
            <a:fillRect/>
          </a:stretch>
        </p:blipFill>
        <p:spPr>
          <a:xfrm>
            <a:off x="371711" y="1360254"/>
            <a:ext cx="11143778" cy="3211745"/>
          </a:xfrm>
          <a:prstGeom prst="rect">
            <a:avLst/>
          </a:prstGeom>
        </p:spPr>
      </p:pic>
      <p:sp>
        <p:nvSpPr>
          <p:cNvPr id="6" name="Rectangle 5">
            <a:extLst>
              <a:ext uri="{FF2B5EF4-FFF2-40B4-BE49-F238E27FC236}">
                <a16:creationId xmlns:a16="http://schemas.microsoft.com/office/drawing/2014/main" id="{454DAC2D-24D0-4B57-B012-5EE2BD6B9278}"/>
              </a:ext>
            </a:extLst>
          </p:cNvPr>
          <p:cNvSpPr/>
          <p:nvPr/>
        </p:nvSpPr>
        <p:spPr>
          <a:xfrm>
            <a:off x="2976439" y="4851415"/>
            <a:ext cx="6096000" cy="646331"/>
          </a:xfrm>
          <a:prstGeom prst="rect">
            <a:avLst/>
          </a:prstGeom>
        </p:spPr>
        <p:txBody>
          <a:bodyPr>
            <a:spAutoFit/>
          </a:bodyPr>
          <a:lstStyle/>
          <a:p>
            <a:r>
              <a:rPr lang="fr-FR" dirty="0"/>
              <a:t>Analyser et décoder le fonctionnement de la fonction</a:t>
            </a:r>
          </a:p>
          <a:p>
            <a:r>
              <a:rPr lang="fr-FR" dirty="0"/>
              <a:t>Appeler le prof pour valider!</a:t>
            </a:r>
          </a:p>
        </p:txBody>
      </p:sp>
    </p:spTree>
    <p:extLst>
      <p:ext uri="{BB962C8B-B14F-4D97-AF65-F5344CB8AC3E}">
        <p14:creationId xmlns:p14="http://schemas.microsoft.com/office/powerpoint/2010/main" val="14913249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ajout d’un 4</a:t>
            </a:r>
            <a:r>
              <a:rPr lang="fr-FR" baseline="30000" dirty="0"/>
              <a:t>ème</a:t>
            </a:r>
            <a:r>
              <a:rPr lang="fr-FR" dirty="0"/>
              <a:t> axe</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10980751" cy="369332"/>
          </a:xfrm>
          <a:prstGeom prst="rect">
            <a:avLst/>
          </a:prstGeom>
          <a:noFill/>
        </p:spPr>
        <p:txBody>
          <a:bodyPr wrap="square" rtlCol="0">
            <a:spAutoFit/>
          </a:bodyPr>
          <a:lstStyle/>
          <a:p>
            <a:r>
              <a:rPr lang="fr-FR" dirty="0"/>
              <a:t>Ensuite modifier la fonction </a:t>
            </a:r>
            <a:r>
              <a:rPr lang="fr-FR" dirty="0" err="1"/>
              <a:t>onSection</a:t>
            </a:r>
            <a:r>
              <a:rPr lang="fr-FR" dirty="0"/>
              <a:t> pour générer le code utilisant le 4</a:t>
            </a:r>
            <a:r>
              <a:rPr lang="fr-FR" baseline="30000" dirty="0"/>
              <a:t>ème</a:t>
            </a:r>
            <a:r>
              <a:rPr lang="fr-FR" dirty="0"/>
              <a:t> axe en positionné</a:t>
            </a:r>
          </a:p>
        </p:txBody>
      </p:sp>
      <p:sp>
        <p:nvSpPr>
          <p:cNvPr id="9" name="ZoneTexte 8">
            <a:extLst>
              <a:ext uri="{FF2B5EF4-FFF2-40B4-BE49-F238E27FC236}">
                <a16:creationId xmlns:a16="http://schemas.microsoft.com/office/drawing/2014/main" id="{296AEEC9-00A5-4826-BA03-F0A3826B094D}"/>
              </a:ext>
            </a:extLst>
          </p:cNvPr>
          <p:cNvSpPr txBox="1"/>
          <p:nvPr/>
        </p:nvSpPr>
        <p:spPr>
          <a:xfrm>
            <a:off x="79513" y="4235740"/>
            <a:ext cx="12112487" cy="646331"/>
          </a:xfrm>
          <a:prstGeom prst="rect">
            <a:avLst/>
          </a:prstGeom>
          <a:noFill/>
        </p:spPr>
        <p:txBody>
          <a:bodyPr wrap="square" rtlCol="0">
            <a:spAutoFit/>
          </a:bodyPr>
          <a:lstStyle/>
          <a:p>
            <a:r>
              <a:rPr lang="fr-FR" sz="3600" dirty="0"/>
              <a:t>Tester en post traitant le code CN du programme complet</a:t>
            </a:r>
          </a:p>
        </p:txBody>
      </p:sp>
      <p:pic>
        <p:nvPicPr>
          <p:cNvPr id="5" name="Image 4">
            <a:extLst>
              <a:ext uri="{FF2B5EF4-FFF2-40B4-BE49-F238E27FC236}">
                <a16:creationId xmlns:a16="http://schemas.microsoft.com/office/drawing/2014/main" id="{79DC3504-5653-4AF5-B7E7-5BC23BA881C0}"/>
              </a:ext>
            </a:extLst>
          </p:cNvPr>
          <p:cNvPicPr>
            <a:picLocks noChangeAspect="1"/>
          </p:cNvPicPr>
          <p:nvPr/>
        </p:nvPicPr>
        <p:blipFill>
          <a:blip r:embed="rId2"/>
          <a:stretch>
            <a:fillRect/>
          </a:stretch>
        </p:blipFill>
        <p:spPr>
          <a:xfrm>
            <a:off x="1773142" y="996519"/>
            <a:ext cx="7513982" cy="3239221"/>
          </a:xfrm>
          <a:prstGeom prst="rect">
            <a:avLst/>
          </a:prstGeom>
        </p:spPr>
      </p:pic>
      <p:sp>
        <p:nvSpPr>
          <p:cNvPr id="2" name="ZoneTexte 1">
            <a:extLst>
              <a:ext uri="{FF2B5EF4-FFF2-40B4-BE49-F238E27FC236}">
                <a16:creationId xmlns:a16="http://schemas.microsoft.com/office/drawing/2014/main" id="{4E940BF8-6236-4F14-9A70-893042339FC8}"/>
              </a:ext>
            </a:extLst>
          </p:cNvPr>
          <p:cNvSpPr txBox="1"/>
          <p:nvPr/>
        </p:nvSpPr>
        <p:spPr>
          <a:xfrm>
            <a:off x="866692" y="4882071"/>
            <a:ext cx="9796007" cy="923330"/>
          </a:xfrm>
          <a:prstGeom prst="rect">
            <a:avLst/>
          </a:prstGeom>
          <a:noFill/>
        </p:spPr>
        <p:txBody>
          <a:bodyPr wrap="square" rtlCol="0">
            <a:spAutoFit/>
          </a:bodyPr>
          <a:lstStyle/>
          <a:p>
            <a:r>
              <a:rPr lang="fr-FR" dirty="0"/>
              <a:t>Le code ne veut pas se générer </a:t>
            </a:r>
            <a:r>
              <a:rPr lang="fr-FR" dirty="0">
                <a:sym typeface="Wingdings" panose="05000000000000000000" pitchFamily="2" charset="2"/>
              </a:rPr>
              <a:t></a:t>
            </a:r>
          </a:p>
          <a:p>
            <a:r>
              <a:rPr lang="fr-FR" dirty="0">
                <a:sym typeface="Wingdings" panose="05000000000000000000" pitchFamily="2" charset="2"/>
              </a:rPr>
              <a:t>Analysez le fichier log contenant l’erreur et corrigez là!</a:t>
            </a:r>
          </a:p>
          <a:p>
            <a:r>
              <a:rPr lang="fr-FR" dirty="0">
                <a:sym typeface="Wingdings" panose="05000000000000000000" pitchFamily="2" charset="2"/>
              </a:rPr>
              <a:t>Changez dans la fonction </a:t>
            </a:r>
            <a:r>
              <a:rPr lang="fr-FR" dirty="0" err="1">
                <a:sym typeface="Wingdings" panose="05000000000000000000" pitchFamily="2" charset="2"/>
              </a:rPr>
              <a:t>onOpen</a:t>
            </a:r>
            <a:r>
              <a:rPr lang="fr-FR" dirty="0">
                <a:sym typeface="Wingdings" panose="05000000000000000000" pitchFamily="2" charset="2"/>
              </a:rPr>
              <a:t> le 1 en -1 post traitez et constatez la différence</a:t>
            </a:r>
            <a:endParaRPr lang="fr-FR" dirty="0"/>
          </a:p>
        </p:txBody>
      </p:sp>
      <p:pic>
        <p:nvPicPr>
          <p:cNvPr id="7" name="Image 6">
            <a:extLst>
              <a:ext uri="{FF2B5EF4-FFF2-40B4-BE49-F238E27FC236}">
                <a16:creationId xmlns:a16="http://schemas.microsoft.com/office/drawing/2014/main" id="{C9D74946-53C3-4BB2-A78C-24255E49544A}"/>
              </a:ext>
            </a:extLst>
          </p:cNvPr>
          <p:cNvPicPr>
            <a:picLocks noChangeAspect="1"/>
          </p:cNvPicPr>
          <p:nvPr/>
        </p:nvPicPr>
        <p:blipFill>
          <a:blip r:embed="rId3"/>
          <a:stretch>
            <a:fillRect/>
          </a:stretch>
        </p:blipFill>
        <p:spPr>
          <a:xfrm>
            <a:off x="360503" y="5964076"/>
            <a:ext cx="10964805" cy="533474"/>
          </a:xfrm>
          <a:prstGeom prst="rect">
            <a:avLst/>
          </a:prstGeom>
        </p:spPr>
      </p:pic>
    </p:spTree>
    <p:extLst>
      <p:ext uri="{BB962C8B-B14F-4D97-AF65-F5344CB8AC3E}">
        <p14:creationId xmlns:p14="http://schemas.microsoft.com/office/powerpoint/2010/main" val="20367659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 sécurisation du post pro</a:t>
            </a:r>
          </a:p>
        </p:txBody>
      </p:sp>
      <p:sp>
        <p:nvSpPr>
          <p:cNvPr id="9" name="ZoneTexte 8">
            <a:extLst>
              <a:ext uri="{FF2B5EF4-FFF2-40B4-BE49-F238E27FC236}">
                <a16:creationId xmlns:a16="http://schemas.microsoft.com/office/drawing/2014/main" id="{296AEEC9-00A5-4826-BA03-F0A3826B094D}"/>
              </a:ext>
            </a:extLst>
          </p:cNvPr>
          <p:cNvSpPr txBox="1"/>
          <p:nvPr/>
        </p:nvSpPr>
        <p:spPr>
          <a:xfrm>
            <a:off x="2480806" y="6163566"/>
            <a:ext cx="7744570" cy="646331"/>
          </a:xfrm>
          <a:prstGeom prst="rect">
            <a:avLst/>
          </a:prstGeom>
          <a:noFill/>
        </p:spPr>
        <p:txBody>
          <a:bodyPr wrap="square" rtlCol="0">
            <a:spAutoFit/>
          </a:bodyPr>
          <a:lstStyle/>
          <a:p>
            <a:r>
              <a:rPr lang="fr-FR" sz="3600" dirty="0"/>
              <a:t>Tester en post traitant le code CN</a:t>
            </a:r>
          </a:p>
        </p:txBody>
      </p:sp>
      <p:pic>
        <p:nvPicPr>
          <p:cNvPr id="5" name="Image 4">
            <a:extLst>
              <a:ext uri="{FF2B5EF4-FFF2-40B4-BE49-F238E27FC236}">
                <a16:creationId xmlns:a16="http://schemas.microsoft.com/office/drawing/2014/main" id="{7A2F05B3-953D-4ADC-A7ED-315C804B307E}"/>
              </a:ext>
            </a:extLst>
          </p:cNvPr>
          <p:cNvPicPr>
            <a:picLocks noChangeAspect="1"/>
          </p:cNvPicPr>
          <p:nvPr/>
        </p:nvPicPr>
        <p:blipFill>
          <a:blip r:embed="rId2"/>
          <a:stretch>
            <a:fillRect/>
          </a:stretch>
        </p:blipFill>
        <p:spPr>
          <a:xfrm>
            <a:off x="3267986" y="1584585"/>
            <a:ext cx="4788190" cy="3061191"/>
          </a:xfrm>
          <a:prstGeom prst="rect">
            <a:avLst/>
          </a:prstGeom>
        </p:spPr>
      </p:pic>
      <p:sp>
        <p:nvSpPr>
          <p:cNvPr id="6" name="ZoneTexte 5">
            <a:extLst>
              <a:ext uri="{FF2B5EF4-FFF2-40B4-BE49-F238E27FC236}">
                <a16:creationId xmlns:a16="http://schemas.microsoft.com/office/drawing/2014/main" id="{3B0C3EB1-44D5-49A1-B95D-E30946080DA1}"/>
              </a:ext>
            </a:extLst>
          </p:cNvPr>
          <p:cNvSpPr txBox="1"/>
          <p:nvPr/>
        </p:nvSpPr>
        <p:spPr>
          <a:xfrm>
            <a:off x="0" y="597086"/>
            <a:ext cx="11712271" cy="923330"/>
          </a:xfrm>
          <a:prstGeom prst="rect">
            <a:avLst/>
          </a:prstGeom>
          <a:noFill/>
        </p:spPr>
        <p:txBody>
          <a:bodyPr wrap="square" rtlCol="0">
            <a:spAutoFit/>
          </a:bodyPr>
          <a:lstStyle/>
          <a:p>
            <a:r>
              <a:rPr lang="fr-FR" dirty="0"/>
              <a:t>Revenons au début des exercices, nous avions récupéré le nom du programme.</a:t>
            </a:r>
          </a:p>
          <a:p>
            <a:r>
              <a:rPr lang="fr-FR" dirty="0"/>
              <a:t>Or dans certaines machines CN, le nom de programme ne doit comporter que des chiffres et être un entier.</a:t>
            </a:r>
          </a:p>
          <a:p>
            <a:r>
              <a:rPr lang="fr-FR" dirty="0"/>
              <a:t>Modifier la partie de la fonction </a:t>
            </a:r>
            <a:r>
              <a:rPr lang="fr-FR" dirty="0" err="1"/>
              <a:t>onOpen</a:t>
            </a:r>
            <a:r>
              <a:rPr lang="fr-FR" dirty="0"/>
              <a:t> qui s’occupe du nom de programme</a:t>
            </a:r>
          </a:p>
        </p:txBody>
      </p:sp>
      <p:sp>
        <p:nvSpPr>
          <p:cNvPr id="7" name="ZoneTexte 6">
            <a:extLst>
              <a:ext uri="{FF2B5EF4-FFF2-40B4-BE49-F238E27FC236}">
                <a16:creationId xmlns:a16="http://schemas.microsoft.com/office/drawing/2014/main" id="{777BAC76-A0FD-446E-A7CB-5C1B759BAA89}"/>
              </a:ext>
            </a:extLst>
          </p:cNvPr>
          <p:cNvSpPr txBox="1"/>
          <p:nvPr/>
        </p:nvSpPr>
        <p:spPr>
          <a:xfrm>
            <a:off x="79514" y="4929809"/>
            <a:ext cx="12006470" cy="923330"/>
          </a:xfrm>
          <a:prstGeom prst="rect">
            <a:avLst/>
          </a:prstGeom>
          <a:noFill/>
        </p:spPr>
        <p:txBody>
          <a:bodyPr wrap="square" rtlCol="0">
            <a:spAutoFit/>
          </a:bodyPr>
          <a:lstStyle/>
          <a:p>
            <a:r>
              <a:rPr lang="fr-FR" dirty="0" err="1"/>
              <a:t>Error</a:t>
            </a:r>
            <a:r>
              <a:rPr lang="fr-FR" dirty="0"/>
              <a:t>(</a:t>
            </a:r>
            <a:r>
              <a:rPr lang="fr-FR" dirty="0" err="1"/>
              <a:t>localize</a:t>
            </a:r>
            <a:r>
              <a:rPr lang="fr-FR" dirty="0"/>
              <a:t>(« ………….. »))  arrête la génération du programme et affiche dans le fichier log le message à destination de l’utilisateur.</a:t>
            </a:r>
          </a:p>
          <a:p>
            <a:r>
              <a:rPr lang="fr-FR" dirty="0"/>
              <a:t>On ne générera donc pas un programme avec un nom que la machine ne peut pas accepter!</a:t>
            </a:r>
          </a:p>
        </p:txBody>
      </p:sp>
    </p:spTree>
    <p:extLst>
      <p:ext uri="{BB962C8B-B14F-4D97-AF65-F5344CB8AC3E}">
        <p14:creationId xmlns:p14="http://schemas.microsoft.com/office/powerpoint/2010/main" val="9046484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Exercices supplémentaires</a:t>
            </a:r>
          </a:p>
        </p:txBody>
      </p:sp>
      <p:sp>
        <p:nvSpPr>
          <p:cNvPr id="3" name="ZoneTexte 2">
            <a:extLst>
              <a:ext uri="{FF2B5EF4-FFF2-40B4-BE49-F238E27FC236}">
                <a16:creationId xmlns:a16="http://schemas.microsoft.com/office/drawing/2014/main" id="{C1294253-E109-4F15-8340-E0CFCE0A27B7}"/>
              </a:ext>
            </a:extLst>
          </p:cNvPr>
          <p:cNvSpPr txBox="1"/>
          <p:nvPr/>
        </p:nvSpPr>
        <p:spPr>
          <a:xfrm>
            <a:off x="0" y="627187"/>
            <a:ext cx="12192000" cy="6247864"/>
          </a:xfrm>
          <a:prstGeom prst="rect">
            <a:avLst/>
          </a:prstGeom>
          <a:noFill/>
        </p:spPr>
        <p:txBody>
          <a:bodyPr wrap="square" rtlCol="0">
            <a:spAutoFit/>
          </a:bodyPr>
          <a:lstStyle/>
          <a:p>
            <a:pPr marL="342900" indent="-342900">
              <a:buFont typeface="+mj-lt"/>
              <a:buAutoNum type="arabicPeriod"/>
            </a:pPr>
            <a:r>
              <a:rPr lang="fr-FR" sz="2000" dirty="0"/>
              <a:t>La prise en compte du correcteur de longueur de l’outil n’est pas effectuée. </a:t>
            </a:r>
          </a:p>
          <a:p>
            <a:pPr marL="342900" indent="-342900">
              <a:buFont typeface="+mj-lt"/>
              <a:buAutoNum type="arabicPeriod"/>
            </a:pPr>
            <a:r>
              <a:rPr lang="fr-FR" sz="2000" dirty="0"/>
              <a:t>Le code d’origine n’apparait pas…G54,G55 etc… </a:t>
            </a:r>
          </a:p>
          <a:p>
            <a:pPr marL="342900" indent="-342900">
              <a:buFont typeface="+mj-lt"/>
              <a:buAutoNum type="arabicPeriod"/>
            </a:pPr>
            <a:r>
              <a:rPr lang="fr-FR" sz="2000" dirty="0"/>
              <a:t>L’appel de l’outil « M6 » n’est pas fait… </a:t>
            </a:r>
          </a:p>
          <a:p>
            <a:pPr marL="342900" indent="-342900">
              <a:buFont typeface="+mj-lt"/>
              <a:buAutoNum type="arabicPeriod"/>
            </a:pPr>
            <a:r>
              <a:rPr lang="fr-FR" sz="2000" dirty="0"/>
              <a:t>La mise en rotation de l’outil n’est pas faite… (M3 ou M4?)</a:t>
            </a:r>
          </a:p>
          <a:p>
            <a:pPr marL="342900" indent="-342900">
              <a:buFont typeface="+mj-lt"/>
              <a:buAutoNum type="arabicPeriod"/>
            </a:pPr>
            <a:r>
              <a:rPr lang="fr-FR" sz="2000" dirty="0"/>
              <a:t>Il n’y a pas de commentaires avec la désignation de l’outil…</a:t>
            </a:r>
          </a:p>
          <a:p>
            <a:pPr marL="342900" indent="-342900">
              <a:buFont typeface="+mj-lt"/>
              <a:buAutoNum type="arabicPeriod"/>
            </a:pPr>
            <a:r>
              <a:rPr lang="fr-FR" sz="2000" dirty="0"/>
              <a:t>Il n’y a pas de commentaire concernant l’opération générée…</a:t>
            </a:r>
          </a:p>
          <a:p>
            <a:pPr marL="342900" indent="-342900">
              <a:buFont typeface="+mj-lt"/>
              <a:buAutoNum type="arabicPeriod"/>
            </a:pPr>
            <a:r>
              <a:rPr lang="fr-FR" sz="2000" dirty="0"/>
              <a:t>Il n’y a pas de commentaire en début de programme… </a:t>
            </a:r>
          </a:p>
          <a:p>
            <a:pPr marL="342900" indent="-342900">
              <a:buFont typeface="+mj-lt"/>
              <a:buAutoNum type="arabicPeriod"/>
            </a:pPr>
            <a:r>
              <a:rPr lang="fr-FR" sz="2000" dirty="0"/>
              <a:t>La lubrification n’est pas mise en route M8… </a:t>
            </a:r>
          </a:p>
          <a:p>
            <a:pPr marL="342900" indent="-342900">
              <a:buFont typeface="+mj-lt"/>
              <a:buAutoNum type="arabicPeriod"/>
            </a:pPr>
            <a:r>
              <a:rPr lang="fr-FR" sz="2000" dirty="0"/>
              <a:t>La lubrification ne s’arrête jamais M9…</a:t>
            </a:r>
          </a:p>
          <a:p>
            <a:pPr marL="342900" indent="-342900">
              <a:buFont typeface="+mj-lt"/>
              <a:buAutoNum type="arabicPeriod"/>
            </a:pPr>
            <a:r>
              <a:rPr lang="fr-FR" sz="2000" dirty="0"/>
              <a:t>Il n’y a pas de blocs de sécurité en début de programme…</a:t>
            </a:r>
          </a:p>
          <a:p>
            <a:pPr marL="342900" indent="-342900">
              <a:buFont typeface="+mj-lt"/>
              <a:buAutoNum type="arabicPeriod"/>
            </a:pPr>
            <a:r>
              <a:rPr lang="fr-FR" sz="2000" dirty="0"/>
              <a:t>Les plans d’interpolation circulaire G17, G18, G19 ne sont pas définis…</a:t>
            </a:r>
          </a:p>
          <a:p>
            <a:pPr marL="342900" indent="-342900">
              <a:buFont typeface="+mj-lt"/>
              <a:buAutoNum type="arabicPeriod"/>
            </a:pPr>
            <a:r>
              <a:rPr lang="fr-FR" sz="2000" dirty="0"/>
              <a:t>Il n’y a pas de sécurité si le programmeur n’utilise pas une origine entre 54 et 59</a:t>
            </a:r>
          </a:p>
          <a:p>
            <a:pPr marL="342900" indent="-342900">
              <a:buFont typeface="+mj-lt"/>
              <a:buAutoNum type="arabicPeriod"/>
            </a:pPr>
            <a:r>
              <a:rPr lang="fr-FR" sz="2000" dirty="0"/>
              <a:t>Il n’y a pas de sécurité sur la fréquence de rotation maxi de l’outil (10 000 tr/min) </a:t>
            </a:r>
          </a:p>
          <a:p>
            <a:pPr marL="342900" indent="-342900">
              <a:buFont typeface="+mj-lt"/>
              <a:buAutoNum type="arabicPeriod"/>
            </a:pPr>
            <a:r>
              <a:rPr lang="fr-FR" sz="2000" dirty="0"/>
              <a:t>Définir une propriété sélectionnable par l’utilisateur pour fixer la fréquence de rotation maxi à 10 000 ou 24 000</a:t>
            </a:r>
          </a:p>
          <a:p>
            <a:pPr marL="342900" indent="-342900">
              <a:buFont typeface="+mj-lt"/>
              <a:buAutoNum type="arabicPeriod"/>
            </a:pPr>
            <a:r>
              <a:rPr lang="fr-FR" sz="2000" dirty="0"/>
              <a:t>Définir une propriété sélectionnable par l’utilisateur pour choisir d’utiliser R plutôt que I, J, K en G2/G3</a:t>
            </a:r>
          </a:p>
          <a:p>
            <a:pPr marL="342900" indent="-342900">
              <a:buFont typeface="+mj-lt"/>
              <a:buAutoNum type="arabicPeriod"/>
            </a:pPr>
            <a:r>
              <a:rPr lang="fr-FR" sz="2000" dirty="0"/>
              <a:t>Il n’y a pas de sécurité sur la longueur totale de l’outil (200mm par exemple outil + porte outil)</a:t>
            </a:r>
          </a:p>
          <a:p>
            <a:pPr marL="342900" indent="-342900">
              <a:buFont typeface="+mj-lt"/>
              <a:buAutoNum type="arabicPeriod"/>
            </a:pPr>
            <a:r>
              <a:rPr lang="fr-FR" sz="2000" dirty="0"/>
              <a:t>Vous êtes trop fort! Personnalisez un post pro de génération de document pour éditer vos documents techniques de manière automatique avec les éléments dont vous avez besoin!</a:t>
            </a:r>
          </a:p>
        </p:txBody>
      </p:sp>
      <p:sp>
        <p:nvSpPr>
          <p:cNvPr id="9" name="ZoneTexte 8">
            <a:extLst>
              <a:ext uri="{FF2B5EF4-FFF2-40B4-BE49-F238E27FC236}">
                <a16:creationId xmlns:a16="http://schemas.microsoft.com/office/drawing/2014/main" id="{296AEEC9-00A5-4826-BA03-F0A3826B094D}"/>
              </a:ext>
            </a:extLst>
          </p:cNvPr>
          <p:cNvSpPr txBox="1"/>
          <p:nvPr/>
        </p:nvSpPr>
        <p:spPr>
          <a:xfrm>
            <a:off x="8872396" y="1457609"/>
            <a:ext cx="3033330" cy="1754326"/>
          </a:xfrm>
          <a:prstGeom prst="rect">
            <a:avLst/>
          </a:prstGeom>
          <a:noFill/>
        </p:spPr>
        <p:txBody>
          <a:bodyPr wrap="square" rtlCol="0">
            <a:spAutoFit/>
          </a:bodyPr>
          <a:lstStyle/>
          <a:p>
            <a:r>
              <a:rPr lang="fr-FR" sz="3600" dirty="0"/>
              <a:t>Tester en post traitant le code CN</a:t>
            </a:r>
          </a:p>
        </p:txBody>
      </p:sp>
    </p:spTree>
    <p:extLst>
      <p:ext uri="{BB962C8B-B14F-4D97-AF65-F5344CB8AC3E}">
        <p14:creationId xmlns:p14="http://schemas.microsoft.com/office/powerpoint/2010/main" val="14176900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Pour aller plus loin…</a:t>
            </a:r>
          </a:p>
        </p:txBody>
      </p:sp>
      <p:sp>
        <p:nvSpPr>
          <p:cNvPr id="3" name="ZoneTexte 2">
            <a:extLst>
              <a:ext uri="{FF2B5EF4-FFF2-40B4-BE49-F238E27FC236}">
                <a16:creationId xmlns:a16="http://schemas.microsoft.com/office/drawing/2014/main" id="{C1294253-E109-4F15-8340-E0CFCE0A27B7}"/>
              </a:ext>
            </a:extLst>
          </p:cNvPr>
          <p:cNvSpPr txBox="1"/>
          <p:nvPr/>
        </p:nvSpPr>
        <p:spPr>
          <a:xfrm>
            <a:off x="364875" y="983834"/>
            <a:ext cx="5731125" cy="369332"/>
          </a:xfrm>
          <a:prstGeom prst="rect">
            <a:avLst/>
          </a:prstGeom>
          <a:noFill/>
        </p:spPr>
        <p:txBody>
          <a:bodyPr wrap="square" rtlCol="0">
            <a:spAutoFit/>
          </a:bodyPr>
          <a:lstStyle/>
          <a:p>
            <a:r>
              <a:rPr lang="fr-FR" dirty="0"/>
              <a:t> </a:t>
            </a:r>
            <a:r>
              <a:rPr lang="fr-FR" dirty="0">
                <a:hlinkClick r:id="rId2"/>
              </a:rPr>
              <a:t>Autodesk Fusion 360 Post Processor Utility</a:t>
            </a:r>
            <a:endParaRPr lang="fr-FR" dirty="0"/>
          </a:p>
        </p:txBody>
      </p:sp>
      <p:sp>
        <p:nvSpPr>
          <p:cNvPr id="5" name="Rectangle 4">
            <a:extLst>
              <a:ext uri="{FF2B5EF4-FFF2-40B4-BE49-F238E27FC236}">
                <a16:creationId xmlns:a16="http://schemas.microsoft.com/office/drawing/2014/main" id="{4D9839D9-6618-4CEF-8E4C-544AD2EDA1F9}"/>
              </a:ext>
            </a:extLst>
          </p:cNvPr>
          <p:cNvSpPr/>
          <p:nvPr/>
        </p:nvSpPr>
        <p:spPr>
          <a:xfrm>
            <a:off x="488606" y="1681312"/>
            <a:ext cx="4828566" cy="369332"/>
          </a:xfrm>
          <a:prstGeom prst="rect">
            <a:avLst/>
          </a:prstGeom>
        </p:spPr>
        <p:txBody>
          <a:bodyPr wrap="none">
            <a:spAutoFit/>
          </a:bodyPr>
          <a:lstStyle/>
          <a:p>
            <a:r>
              <a:rPr lang="fr-FR" dirty="0">
                <a:hlinkClick r:id="rId3"/>
              </a:rPr>
              <a:t>Autodesk CAM Post Processor Documentation</a:t>
            </a:r>
            <a:endParaRPr lang="fr-FR" dirty="0"/>
          </a:p>
        </p:txBody>
      </p:sp>
      <p:sp>
        <p:nvSpPr>
          <p:cNvPr id="2" name="Rectangle 1">
            <a:extLst>
              <a:ext uri="{FF2B5EF4-FFF2-40B4-BE49-F238E27FC236}">
                <a16:creationId xmlns:a16="http://schemas.microsoft.com/office/drawing/2014/main" id="{7F2BC8F4-A6F5-428C-983C-848640B4EA7A}"/>
              </a:ext>
            </a:extLst>
          </p:cNvPr>
          <p:cNvSpPr/>
          <p:nvPr/>
        </p:nvSpPr>
        <p:spPr>
          <a:xfrm>
            <a:off x="488606" y="2329934"/>
            <a:ext cx="5753563" cy="369332"/>
          </a:xfrm>
          <a:prstGeom prst="rect">
            <a:avLst/>
          </a:prstGeom>
        </p:spPr>
        <p:txBody>
          <a:bodyPr wrap="none">
            <a:spAutoFit/>
          </a:bodyPr>
          <a:lstStyle/>
          <a:p>
            <a:r>
              <a:rPr lang="en-US" dirty="0">
                <a:hlinkClick r:id="rId4"/>
              </a:rPr>
              <a:t>Fusion 360 Manufacture Forum - Autodesk Community</a:t>
            </a:r>
            <a:endParaRPr lang="fr-FR" dirty="0"/>
          </a:p>
        </p:txBody>
      </p:sp>
    </p:spTree>
    <p:extLst>
      <p:ext uri="{BB962C8B-B14F-4D97-AF65-F5344CB8AC3E}">
        <p14:creationId xmlns:p14="http://schemas.microsoft.com/office/powerpoint/2010/main" val="2797427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240AE2-27E5-4E9E-95A0-E4E6D5BD6F03}"/>
              </a:ext>
            </a:extLst>
          </p:cNvPr>
          <p:cNvSpPr>
            <a:spLocks noGrp="1"/>
          </p:cNvSpPr>
          <p:nvPr>
            <p:ph type="title"/>
          </p:nvPr>
        </p:nvSpPr>
        <p:spPr/>
        <p:txBody>
          <a:bodyPr>
            <a:normAutofit fontScale="90000"/>
          </a:bodyPr>
          <a:lstStyle/>
          <a:p>
            <a:r>
              <a:rPr lang="fr-FR" dirty="0"/>
              <a:t>Qu’est ce qu’un Post pro</a:t>
            </a:r>
          </a:p>
        </p:txBody>
      </p:sp>
      <p:sp>
        <p:nvSpPr>
          <p:cNvPr id="7" name="ZoneTexte 6">
            <a:extLst>
              <a:ext uri="{FF2B5EF4-FFF2-40B4-BE49-F238E27FC236}">
                <a16:creationId xmlns:a16="http://schemas.microsoft.com/office/drawing/2014/main" id="{03FEEFD5-7709-4F6B-9F6D-F3371038823F}"/>
              </a:ext>
            </a:extLst>
          </p:cNvPr>
          <p:cNvSpPr txBox="1"/>
          <p:nvPr/>
        </p:nvSpPr>
        <p:spPr>
          <a:xfrm>
            <a:off x="0" y="558416"/>
            <a:ext cx="10893287" cy="461665"/>
          </a:xfrm>
          <a:prstGeom prst="rect">
            <a:avLst/>
          </a:prstGeom>
          <a:noFill/>
        </p:spPr>
        <p:txBody>
          <a:bodyPr wrap="square" rtlCol="0">
            <a:spAutoFit/>
          </a:bodyPr>
          <a:lstStyle/>
          <a:p>
            <a:r>
              <a:rPr lang="fr-FR" sz="2400" dirty="0"/>
              <a:t>Générer des documents techniques au format HTML</a:t>
            </a:r>
          </a:p>
        </p:txBody>
      </p:sp>
      <p:pic>
        <p:nvPicPr>
          <p:cNvPr id="8" name="Image 7">
            <a:extLst>
              <a:ext uri="{FF2B5EF4-FFF2-40B4-BE49-F238E27FC236}">
                <a16:creationId xmlns:a16="http://schemas.microsoft.com/office/drawing/2014/main" id="{491AFEAF-4B26-4AB0-A78C-DB97B057E3C3}"/>
              </a:ext>
            </a:extLst>
          </p:cNvPr>
          <p:cNvPicPr>
            <a:picLocks noChangeAspect="1"/>
          </p:cNvPicPr>
          <p:nvPr/>
        </p:nvPicPr>
        <p:blipFill>
          <a:blip r:embed="rId2"/>
          <a:stretch>
            <a:fillRect/>
          </a:stretch>
        </p:blipFill>
        <p:spPr>
          <a:xfrm>
            <a:off x="178819" y="1020081"/>
            <a:ext cx="5344357" cy="5837919"/>
          </a:xfrm>
          <a:prstGeom prst="rect">
            <a:avLst/>
          </a:prstGeom>
        </p:spPr>
      </p:pic>
      <p:pic>
        <p:nvPicPr>
          <p:cNvPr id="9" name="Image 8">
            <a:extLst>
              <a:ext uri="{FF2B5EF4-FFF2-40B4-BE49-F238E27FC236}">
                <a16:creationId xmlns:a16="http://schemas.microsoft.com/office/drawing/2014/main" id="{3E88DDEF-2C94-4829-924F-837FC9FA7DB8}"/>
              </a:ext>
            </a:extLst>
          </p:cNvPr>
          <p:cNvPicPr>
            <a:picLocks noChangeAspect="1"/>
          </p:cNvPicPr>
          <p:nvPr/>
        </p:nvPicPr>
        <p:blipFill>
          <a:blip r:embed="rId3"/>
          <a:stretch>
            <a:fillRect/>
          </a:stretch>
        </p:blipFill>
        <p:spPr>
          <a:xfrm>
            <a:off x="5604095" y="967824"/>
            <a:ext cx="3078569" cy="5890176"/>
          </a:xfrm>
          <a:prstGeom prst="rect">
            <a:avLst/>
          </a:prstGeom>
        </p:spPr>
      </p:pic>
      <p:pic>
        <p:nvPicPr>
          <p:cNvPr id="10" name="Image 9">
            <a:extLst>
              <a:ext uri="{FF2B5EF4-FFF2-40B4-BE49-F238E27FC236}">
                <a16:creationId xmlns:a16="http://schemas.microsoft.com/office/drawing/2014/main" id="{4E3CCABF-3ECE-4111-B1EB-3FC19AFDBAFB}"/>
              </a:ext>
            </a:extLst>
          </p:cNvPr>
          <p:cNvPicPr>
            <a:picLocks noChangeAspect="1"/>
          </p:cNvPicPr>
          <p:nvPr/>
        </p:nvPicPr>
        <p:blipFill>
          <a:blip r:embed="rId4"/>
          <a:stretch>
            <a:fillRect/>
          </a:stretch>
        </p:blipFill>
        <p:spPr>
          <a:xfrm>
            <a:off x="8763583" y="2716040"/>
            <a:ext cx="3335835" cy="1977493"/>
          </a:xfrm>
          <a:prstGeom prst="rect">
            <a:avLst/>
          </a:prstGeom>
        </p:spPr>
      </p:pic>
    </p:spTree>
    <p:extLst>
      <p:ext uri="{BB962C8B-B14F-4D97-AF65-F5344CB8AC3E}">
        <p14:creationId xmlns:p14="http://schemas.microsoft.com/office/powerpoint/2010/main" val="2310642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240AE2-27E5-4E9E-95A0-E4E6D5BD6F03}"/>
              </a:ext>
            </a:extLst>
          </p:cNvPr>
          <p:cNvSpPr>
            <a:spLocks noGrp="1"/>
          </p:cNvSpPr>
          <p:nvPr>
            <p:ph type="title"/>
          </p:nvPr>
        </p:nvSpPr>
        <p:spPr/>
        <p:txBody>
          <a:bodyPr>
            <a:normAutofit fontScale="90000"/>
          </a:bodyPr>
          <a:lstStyle/>
          <a:p>
            <a:r>
              <a:rPr lang="fr-FR" dirty="0"/>
              <a:t>Qu’est ce qu’un Post pro</a:t>
            </a:r>
          </a:p>
        </p:txBody>
      </p:sp>
      <p:pic>
        <p:nvPicPr>
          <p:cNvPr id="3" name="Image 2">
            <a:extLst>
              <a:ext uri="{FF2B5EF4-FFF2-40B4-BE49-F238E27FC236}">
                <a16:creationId xmlns:a16="http://schemas.microsoft.com/office/drawing/2014/main" id="{824EF3BE-D141-46F7-BC2B-D59DC58C1CB2}"/>
              </a:ext>
            </a:extLst>
          </p:cNvPr>
          <p:cNvPicPr>
            <a:picLocks noChangeAspect="1"/>
          </p:cNvPicPr>
          <p:nvPr/>
        </p:nvPicPr>
        <p:blipFill>
          <a:blip r:embed="rId2"/>
          <a:stretch>
            <a:fillRect/>
          </a:stretch>
        </p:blipFill>
        <p:spPr>
          <a:xfrm>
            <a:off x="199759" y="1483383"/>
            <a:ext cx="11792481" cy="4318945"/>
          </a:xfrm>
          <a:prstGeom prst="rect">
            <a:avLst/>
          </a:prstGeom>
        </p:spPr>
      </p:pic>
      <p:pic>
        <p:nvPicPr>
          <p:cNvPr id="4" name="Image 3">
            <a:extLst>
              <a:ext uri="{FF2B5EF4-FFF2-40B4-BE49-F238E27FC236}">
                <a16:creationId xmlns:a16="http://schemas.microsoft.com/office/drawing/2014/main" id="{25291887-9897-473E-8517-5C5BBEEDB897}"/>
              </a:ext>
            </a:extLst>
          </p:cNvPr>
          <p:cNvPicPr>
            <a:picLocks noChangeAspect="1"/>
          </p:cNvPicPr>
          <p:nvPr/>
        </p:nvPicPr>
        <p:blipFill>
          <a:blip r:embed="rId3"/>
          <a:stretch>
            <a:fillRect/>
          </a:stretch>
        </p:blipFill>
        <p:spPr>
          <a:xfrm>
            <a:off x="152611" y="2605185"/>
            <a:ext cx="11886775" cy="2311705"/>
          </a:xfrm>
          <a:prstGeom prst="rect">
            <a:avLst/>
          </a:prstGeom>
        </p:spPr>
      </p:pic>
      <p:pic>
        <p:nvPicPr>
          <p:cNvPr id="5" name="Image 4">
            <a:extLst>
              <a:ext uri="{FF2B5EF4-FFF2-40B4-BE49-F238E27FC236}">
                <a16:creationId xmlns:a16="http://schemas.microsoft.com/office/drawing/2014/main" id="{B0950623-BE32-45F1-8C5F-2C99C61FADFF}"/>
              </a:ext>
            </a:extLst>
          </p:cNvPr>
          <p:cNvPicPr>
            <a:picLocks noChangeAspect="1"/>
          </p:cNvPicPr>
          <p:nvPr/>
        </p:nvPicPr>
        <p:blipFill>
          <a:blip r:embed="rId4"/>
          <a:stretch>
            <a:fillRect/>
          </a:stretch>
        </p:blipFill>
        <p:spPr>
          <a:xfrm>
            <a:off x="171526" y="2817171"/>
            <a:ext cx="11848944" cy="1887732"/>
          </a:xfrm>
          <a:prstGeom prst="rect">
            <a:avLst/>
          </a:prstGeom>
        </p:spPr>
      </p:pic>
      <p:sp>
        <p:nvSpPr>
          <p:cNvPr id="6" name="ZoneTexte 5">
            <a:extLst>
              <a:ext uri="{FF2B5EF4-FFF2-40B4-BE49-F238E27FC236}">
                <a16:creationId xmlns:a16="http://schemas.microsoft.com/office/drawing/2014/main" id="{2BCD3E25-3AEF-4B21-BD0C-84C0A908919F}"/>
              </a:ext>
            </a:extLst>
          </p:cNvPr>
          <p:cNvSpPr txBox="1"/>
          <p:nvPr/>
        </p:nvSpPr>
        <p:spPr>
          <a:xfrm>
            <a:off x="0" y="558416"/>
            <a:ext cx="10893287" cy="461665"/>
          </a:xfrm>
          <a:prstGeom prst="rect">
            <a:avLst/>
          </a:prstGeom>
          <a:noFill/>
        </p:spPr>
        <p:txBody>
          <a:bodyPr wrap="square" rtlCol="0">
            <a:spAutoFit/>
          </a:bodyPr>
          <a:lstStyle/>
          <a:p>
            <a:r>
              <a:rPr lang="fr-FR" sz="2400" dirty="0"/>
              <a:t>Générer des documents techniques au format Excel</a:t>
            </a:r>
          </a:p>
        </p:txBody>
      </p:sp>
    </p:spTree>
    <p:extLst>
      <p:ext uri="{BB962C8B-B14F-4D97-AF65-F5344CB8AC3E}">
        <p14:creationId xmlns:p14="http://schemas.microsoft.com/office/powerpoint/2010/main" val="2363945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240AE2-27E5-4E9E-95A0-E4E6D5BD6F03}"/>
              </a:ext>
            </a:extLst>
          </p:cNvPr>
          <p:cNvSpPr>
            <a:spLocks noGrp="1"/>
          </p:cNvSpPr>
          <p:nvPr>
            <p:ph type="title"/>
          </p:nvPr>
        </p:nvSpPr>
        <p:spPr/>
        <p:txBody>
          <a:bodyPr>
            <a:normAutofit fontScale="90000"/>
          </a:bodyPr>
          <a:lstStyle/>
          <a:p>
            <a:r>
              <a:rPr lang="fr-FR" dirty="0"/>
              <a:t>Qu’est ce qu’un Post pro</a:t>
            </a:r>
          </a:p>
        </p:txBody>
      </p:sp>
      <p:sp>
        <p:nvSpPr>
          <p:cNvPr id="6" name="ZoneTexte 5">
            <a:extLst>
              <a:ext uri="{FF2B5EF4-FFF2-40B4-BE49-F238E27FC236}">
                <a16:creationId xmlns:a16="http://schemas.microsoft.com/office/drawing/2014/main" id="{2BCD3E25-3AEF-4B21-BD0C-84C0A908919F}"/>
              </a:ext>
            </a:extLst>
          </p:cNvPr>
          <p:cNvSpPr txBox="1"/>
          <p:nvPr/>
        </p:nvSpPr>
        <p:spPr>
          <a:xfrm>
            <a:off x="0" y="558416"/>
            <a:ext cx="12192000" cy="830997"/>
          </a:xfrm>
          <a:prstGeom prst="rect">
            <a:avLst/>
          </a:prstGeom>
          <a:noFill/>
        </p:spPr>
        <p:txBody>
          <a:bodyPr wrap="square" rtlCol="0">
            <a:spAutoFit/>
          </a:bodyPr>
          <a:lstStyle/>
          <a:p>
            <a:r>
              <a:rPr lang="fr-FR" sz="2400" dirty="0"/>
              <a:t>Générer des documents sous d’autres formats pour être exploités par d’autres machines… par exemple le banc de préréglage</a:t>
            </a:r>
          </a:p>
        </p:txBody>
      </p:sp>
      <p:pic>
        <p:nvPicPr>
          <p:cNvPr id="7" name="Image 6">
            <a:extLst>
              <a:ext uri="{FF2B5EF4-FFF2-40B4-BE49-F238E27FC236}">
                <a16:creationId xmlns:a16="http://schemas.microsoft.com/office/drawing/2014/main" id="{80EA3F2D-6882-4071-B6C5-034E465DD8D4}"/>
              </a:ext>
            </a:extLst>
          </p:cNvPr>
          <p:cNvPicPr>
            <a:picLocks noChangeAspect="1"/>
          </p:cNvPicPr>
          <p:nvPr/>
        </p:nvPicPr>
        <p:blipFill>
          <a:blip r:embed="rId2"/>
          <a:stretch>
            <a:fillRect/>
          </a:stretch>
        </p:blipFill>
        <p:spPr>
          <a:xfrm>
            <a:off x="76885" y="2607398"/>
            <a:ext cx="11893220" cy="1355077"/>
          </a:xfrm>
          <a:prstGeom prst="rect">
            <a:avLst/>
          </a:prstGeom>
        </p:spPr>
      </p:pic>
      <p:pic>
        <p:nvPicPr>
          <p:cNvPr id="8" name="Image 7">
            <a:extLst>
              <a:ext uri="{FF2B5EF4-FFF2-40B4-BE49-F238E27FC236}">
                <a16:creationId xmlns:a16="http://schemas.microsoft.com/office/drawing/2014/main" id="{845AED1D-67AD-4186-B969-A3A4115BC895}"/>
              </a:ext>
            </a:extLst>
          </p:cNvPr>
          <p:cNvPicPr>
            <a:picLocks noChangeAspect="1"/>
          </p:cNvPicPr>
          <p:nvPr/>
        </p:nvPicPr>
        <p:blipFill>
          <a:blip r:embed="rId3"/>
          <a:stretch>
            <a:fillRect/>
          </a:stretch>
        </p:blipFill>
        <p:spPr>
          <a:xfrm>
            <a:off x="1707091" y="4242600"/>
            <a:ext cx="8395421" cy="2185360"/>
          </a:xfrm>
          <a:prstGeom prst="rect">
            <a:avLst/>
          </a:prstGeom>
        </p:spPr>
      </p:pic>
    </p:spTree>
    <p:extLst>
      <p:ext uri="{BB962C8B-B14F-4D97-AF65-F5344CB8AC3E}">
        <p14:creationId xmlns:p14="http://schemas.microsoft.com/office/powerpoint/2010/main" val="731124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5F2EEB-42D8-464A-96FC-7C1374494750}"/>
              </a:ext>
            </a:extLst>
          </p:cNvPr>
          <p:cNvSpPr>
            <a:spLocks noGrp="1"/>
          </p:cNvSpPr>
          <p:nvPr>
            <p:ph type="title"/>
          </p:nvPr>
        </p:nvSpPr>
        <p:spPr/>
        <p:txBody>
          <a:bodyPr>
            <a:normAutofit fontScale="90000"/>
          </a:bodyPr>
          <a:lstStyle/>
          <a:p>
            <a:r>
              <a:rPr lang="fr-FR" dirty="0"/>
              <a:t>Extrait d’un Post pro</a:t>
            </a:r>
          </a:p>
        </p:txBody>
      </p:sp>
      <p:pic>
        <p:nvPicPr>
          <p:cNvPr id="3" name="Image 2">
            <a:extLst>
              <a:ext uri="{FF2B5EF4-FFF2-40B4-BE49-F238E27FC236}">
                <a16:creationId xmlns:a16="http://schemas.microsoft.com/office/drawing/2014/main" id="{37C535F7-2705-428F-9BAC-1C63EE075116}"/>
              </a:ext>
            </a:extLst>
          </p:cNvPr>
          <p:cNvPicPr>
            <a:picLocks noChangeAspect="1"/>
          </p:cNvPicPr>
          <p:nvPr/>
        </p:nvPicPr>
        <p:blipFill>
          <a:blip r:embed="rId2"/>
          <a:stretch>
            <a:fillRect/>
          </a:stretch>
        </p:blipFill>
        <p:spPr>
          <a:xfrm>
            <a:off x="192220" y="1174510"/>
            <a:ext cx="11688648" cy="4845133"/>
          </a:xfrm>
          <a:prstGeom prst="rect">
            <a:avLst/>
          </a:prstGeom>
        </p:spPr>
      </p:pic>
      <p:sp>
        <p:nvSpPr>
          <p:cNvPr id="4" name="ZoneTexte 3">
            <a:extLst>
              <a:ext uri="{FF2B5EF4-FFF2-40B4-BE49-F238E27FC236}">
                <a16:creationId xmlns:a16="http://schemas.microsoft.com/office/drawing/2014/main" id="{09B91049-8BBA-40A9-A3A0-EDC483EDD0E0}"/>
              </a:ext>
            </a:extLst>
          </p:cNvPr>
          <p:cNvSpPr txBox="1"/>
          <p:nvPr/>
        </p:nvSpPr>
        <p:spPr>
          <a:xfrm>
            <a:off x="352921" y="627187"/>
            <a:ext cx="11367247" cy="369332"/>
          </a:xfrm>
          <a:prstGeom prst="rect">
            <a:avLst/>
          </a:prstGeom>
          <a:noFill/>
        </p:spPr>
        <p:txBody>
          <a:bodyPr wrap="square" rtlCol="0">
            <a:spAutoFit/>
          </a:bodyPr>
          <a:lstStyle/>
          <a:p>
            <a:r>
              <a:rPr lang="fr-FR" b="1" u="sng" dirty="0"/>
              <a:t>Extrait d’un post pro personnalisé pour ajouter de la sécurité par rapport à la machine et explications</a:t>
            </a:r>
            <a:endParaRPr lang="fr-FR" dirty="0"/>
          </a:p>
        </p:txBody>
      </p:sp>
    </p:spTree>
    <p:extLst>
      <p:ext uri="{BB962C8B-B14F-4D97-AF65-F5344CB8AC3E}">
        <p14:creationId xmlns:p14="http://schemas.microsoft.com/office/powerpoint/2010/main" val="619313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46ED78F-61B5-41B4-B48A-772C24DCA208}"/>
              </a:ext>
            </a:extLst>
          </p:cNvPr>
          <p:cNvSpPr>
            <a:spLocks noGrp="1"/>
          </p:cNvSpPr>
          <p:nvPr>
            <p:ph type="title"/>
          </p:nvPr>
        </p:nvSpPr>
        <p:spPr/>
        <p:txBody>
          <a:bodyPr>
            <a:normAutofit fontScale="90000"/>
          </a:bodyPr>
          <a:lstStyle/>
          <a:p>
            <a:r>
              <a:rPr lang="fr-FR" dirty="0"/>
              <a:t>Présentation du langage Javascript</a:t>
            </a:r>
          </a:p>
        </p:txBody>
      </p:sp>
      <p:sp>
        <p:nvSpPr>
          <p:cNvPr id="3" name="ZoneTexte 2">
            <a:extLst>
              <a:ext uri="{FF2B5EF4-FFF2-40B4-BE49-F238E27FC236}">
                <a16:creationId xmlns:a16="http://schemas.microsoft.com/office/drawing/2014/main" id="{C1294253-E109-4F15-8340-E0CFCE0A27B7}"/>
              </a:ext>
            </a:extLst>
          </p:cNvPr>
          <p:cNvSpPr txBox="1"/>
          <p:nvPr/>
        </p:nvSpPr>
        <p:spPr>
          <a:xfrm>
            <a:off x="352922" y="627187"/>
            <a:ext cx="7687900" cy="5632311"/>
          </a:xfrm>
          <a:prstGeom prst="rect">
            <a:avLst/>
          </a:prstGeom>
          <a:noFill/>
        </p:spPr>
        <p:txBody>
          <a:bodyPr wrap="square" rtlCol="0">
            <a:spAutoFit/>
          </a:bodyPr>
          <a:lstStyle/>
          <a:p>
            <a:r>
              <a:rPr lang="fr-FR" dirty="0"/>
              <a:t>Le langage informatique utilisé pour les post pro est du </a:t>
            </a:r>
            <a:r>
              <a:rPr lang="fr-FR" dirty="0">
                <a:solidFill>
                  <a:schemeClr val="bg1"/>
                </a:solidFill>
              </a:rPr>
              <a:t>Javascript</a:t>
            </a:r>
            <a:r>
              <a:rPr lang="fr-FR" dirty="0"/>
              <a:t> …</a:t>
            </a:r>
          </a:p>
          <a:p>
            <a:r>
              <a:rPr lang="fr-FR" dirty="0"/>
              <a:t>Quelques explications sur le langage…</a:t>
            </a:r>
          </a:p>
          <a:p>
            <a:endParaRPr lang="fr-FR" dirty="0"/>
          </a:p>
          <a:p>
            <a:r>
              <a:rPr lang="fr-FR" b="1" u="sng" dirty="0"/>
              <a:t>Tout d’abord la syntaxe:</a:t>
            </a:r>
          </a:p>
          <a:p>
            <a:r>
              <a:rPr lang="fr-FR" dirty="0"/>
              <a:t>La casse (minuscule/majuscule) doit être respectée!</a:t>
            </a:r>
          </a:p>
          <a:p>
            <a:r>
              <a:rPr lang="fr-FR" dirty="0"/>
              <a:t>Exemple:</a:t>
            </a:r>
          </a:p>
          <a:p>
            <a:r>
              <a:rPr lang="fr-FR" dirty="0" err="1"/>
              <a:t>currentCoolant</a:t>
            </a:r>
            <a:r>
              <a:rPr lang="fr-FR" dirty="0"/>
              <a:t> = 7;</a:t>
            </a:r>
          </a:p>
          <a:p>
            <a:r>
              <a:rPr lang="fr-FR" dirty="0" err="1"/>
              <a:t>currentCoolant</a:t>
            </a:r>
            <a:r>
              <a:rPr lang="fr-FR" dirty="0"/>
              <a:t> = 8;</a:t>
            </a:r>
          </a:p>
          <a:p>
            <a:r>
              <a:rPr lang="fr-FR" dirty="0" err="1"/>
              <a:t>currentcoolant</a:t>
            </a:r>
            <a:r>
              <a:rPr lang="fr-FR" dirty="0"/>
              <a:t> = 9;</a:t>
            </a:r>
          </a:p>
          <a:p>
            <a:endParaRPr lang="fr-FR" dirty="0"/>
          </a:p>
          <a:p>
            <a:r>
              <a:rPr lang="fr-FR" dirty="0"/>
              <a:t>Les noms de variables ou de fonctions ne doivent pas contenir d’espace</a:t>
            </a:r>
          </a:p>
          <a:p>
            <a:endParaRPr lang="fr-FR" dirty="0"/>
          </a:p>
          <a:p>
            <a:r>
              <a:rPr lang="fr-FR" dirty="0"/>
              <a:t>Les fins de lignes sont toujours un </a:t>
            </a:r>
            <a:r>
              <a:rPr lang="fr-FR" dirty="0">
                <a:solidFill>
                  <a:schemeClr val="bg1"/>
                </a:solidFill>
              </a:rPr>
              <a:t>;</a:t>
            </a:r>
          </a:p>
          <a:p>
            <a:endParaRPr lang="fr-FR" dirty="0">
              <a:solidFill>
                <a:schemeClr val="bg1"/>
              </a:solidFill>
            </a:endParaRPr>
          </a:p>
          <a:p>
            <a:r>
              <a:rPr lang="fr-FR" dirty="0"/>
              <a:t>Il est possible de mettre des commentaires pour se repérer dans les lignes de codes</a:t>
            </a:r>
          </a:p>
          <a:p>
            <a:endParaRPr lang="fr-FR" dirty="0"/>
          </a:p>
          <a:p>
            <a:r>
              <a:rPr lang="fr-FR" dirty="0">
                <a:solidFill>
                  <a:schemeClr val="bg1"/>
                </a:solidFill>
              </a:rPr>
              <a:t>//</a:t>
            </a:r>
            <a:r>
              <a:rPr lang="fr-FR" dirty="0"/>
              <a:t> pour passer en commentaire une ligne ou fin de ligne</a:t>
            </a:r>
          </a:p>
          <a:p>
            <a:r>
              <a:rPr lang="fr-FR" dirty="0">
                <a:solidFill>
                  <a:schemeClr val="bg1"/>
                </a:solidFill>
              </a:rPr>
              <a:t>/*</a:t>
            </a:r>
            <a:r>
              <a:rPr lang="fr-FR" dirty="0"/>
              <a:t> ….</a:t>
            </a:r>
            <a:r>
              <a:rPr lang="fr-FR" dirty="0">
                <a:solidFill>
                  <a:schemeClr val="bg1"/>
                </a:solidFill>
              </a:rPr>
              <a:t>*/</a:t>
            </a:r>
            <a:r>
              <a:rPr lang="fr-FR" dirty="0"/>
              <a:t> pour passer plusieurs lignes en commentaire</a:t>
            </a:r>
          </a:p>
          <a:p>
            <a:endParaRPr lang="fr-FR" dirty="0"/>
          </a:p>
        </p:txBody>
      </p:sp>
      <p:pic>
        <p:nvPicPr>
          <p:cNvPr id="2" name="Image 1">
            <a:extLst>
              <a:ext uri="{FF2B5EF4-FFF2-40B4-BE49-F238E27FC236}">
                <a16:creationId xmlns:a16="http://schemas.microsoft.com/office/drawing/2014/main" id="{56D52511-D2D5-4293-B7A5-6293285E7AC1}"/>
              </a:ext>
            </a:extLst>
          </p:cNvPr>
          <p:cNvPicPr>
            <a:picLocks noChangeAspect="1"/>
          </p:cNvPicPr>
          <p:nvPr/>
        </p:nvPicPr>
        <p:blipFill rotWithShape="1">
          <a:blip r:embed="rId2"/>
          <a:srcRect l="2403" t="2471" r="7167" b="1004"/>
          <a:stretch/>
        </p:blipFill>
        <p:spPr>
          <a:xfrm>
            <a:off x="7928733" y="1858298"/>
            <a:ext cx="4105952" cy="3297740"/>
          </a:xfrm>
          <a:prstGeom prst="rect">
            <a:avLst/>
          </a:prstGeom>
        </p:spPr>
      </p:pic>
    </p:spTree>
    <p:extLst>
      <p:ext uri="{BB962C8B-B14F-4D97-AF65-F5344CB8AC3E}">
        <p14:creationId xmlns:p14="http://schemas.microsoft.com/office/powerpoint/2010/main" val="3512075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6" end="1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7" end="17"/>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Berlin</Template>
  <TotalTime>4662</TotalTime>
  <Words>3470</Words>
  <Application>Microsoft Office PowerPoint</Application>
  <PresentationFormat>Grand écran</PresentationFormat>
  <Paragraphs>343</Paragraphs>
  <Slides>47</Slides>
  <Notes>0</Notes>
  <HiddenSlides>0</HiddenSlides>
  <MMClips>0</MMClips>
  <ScaleCrop>false</ScaleCrop>
  <HeadingPairs>
    <vt:vector size="8" baseType="variant">
      <vt:variant>
        <vt:lpstr>Polices utilisées</vt:lpstr>
      </vt:variant>
      <vt:variant>
        <vt:i4>4</vt:i4>
      </vt:variant>
      <vt:variant>
        <vt:lpstr>Thème</vt:lpstr>
      </vt:variant>
      <vt:variant>
        <vt:i4>1</vt:i4>
      </vt:variant>
      <vt:variant>
        <vt:lpstr>Serveurs OLE incorporés</vt:lpstr>
      </vt:variant>
      <vt:variant>
        <vt:i4>1</vt:i4>
      </vt:variant>
      <vt:variant>
        <vt:lpstr>Titres des diapositives</vt:lpstr>
      </vt:variant>
      <vt:variant>
        <vt:i4>47</vt:i4>
      </vt:variant>
    </vt:vector>
  </HeadingPairs>
  <TitlesOfParts>
    <vt:vector size="53" baseType="lpstr">
      <vt:lpstr>Arial</vt:lpstr>
      <vt:lpstr>inherit</vt:lpstr>
      <vt:lpstr>Trebuchet MS</vt:lpstr>
      <vt:lpstr>Wingdings</vt:lpstr>
      <vt:lpstr>Berlin</vt:lpstr>
      <vt:lpstr>Objet d’environnement du Gestionnaire de liaisons</vt:lpstr>
      <vt:lpstr>Présentation PowerPoint</vt:lpstr>
      <vt:lpstr>Déroulé des séances</vt:lpstr>
      <vt:lpstr>Qu’est ce qu’un Post pro</vt:lpstr>
      <vt:lpstr>Qu’est ce qu’un Post pro</vt:lpstr>
      <vt:lpstr>Qu’est ce qu’un Post pro</vt:lpstr>
      <vt:lpstr>Qu’est ce qu’un Post pro</vt:lpstr>
      <vt:lpstr>Qu’est ce qu’un Post pro</vt:lpstr>
      <vt:lpstr>Extrait d’un Post pro</vt:lpstr>
      <vt:lpstr>Présentation du langage Javascript</vt:lpstr>
      <vt:lpstr>Ecrire et éditer du Javascript</vt:lpstr>
      <vt:lpstr>Les variables</vt:lpstr>
      <vt:lpstr>Variables globales et locales</vt:lpstr>
      <vt:lpstr>Exemples de variables globales</vt:lpstr>
      <vt:lpstr>Exemples de variables locales</vt:lpstr>
      <vt:lpstr>Exemples de variables locales</vt:lpstr>
      <vt:lpstr>Calculs et tests sur les expressions</vt:lpstr>
      <vt:lpstr>Exemples de calculs et tests sur les expressions</vt:lpstr>
      <vt:lpstr>Les test avec si…alors…sinon et opérateur conditionnel</vt:lpstr>
      <vt:lpstr>Les fonctions</vt:lpstr>
      <vt:lpstr>L’appel de fonction</vt:lpstr>
      <vt:lpstr>Le fichier intermédiaire</vt:lpstr>
      <vt:lpstr>Fonctions courantes du Post pro</vt:lpstr>
      <vt:lpstr>Autres éléments constitutifs du Post pro</vt:lpstr>
      <vt:lpstr>La table de propriétés</vt:lpstr>
      <vt:lpstr>Structure du Post pro</vt:lpstr>
      <vt:lpstr>Fonctionnement du Post pro</vt:lpstr>
      <vt:lpstr>Fonctions courantes du Post pro</vt:lpstr>
      <vt:lpstr>Astuces pour debugger un Post pro</vt:lpstr>
      <vt:lpstr>Visual studio code</vt:lpstr>
      <vt:lpstr>Exercice onOpen </vt:lpstr>
      <vt:lpstr>Exercice writeBlock et onSection </vt:lpstr>
      <vt:lpstr>Exercice onSection</vt:lpstr>
      <vt:lpstr>Exercice variables globales et formats</vt:lpstr>
      <vt:lpstr>Exercice formats et déplacements rapides</vt:lpstr>
      <vt:lpstr>Exercice writeBlock modif</vt:lpstr>
      <vt:lpstr>Exercice onLinear</vt:lpstr>
      <vt:lpstr>Exercice paramètres intégrés</vt:lpstr>
      <vt:lpstr>Exercice onCircular</vt:lpstr>
      <vt:lpstr>Exercice correction de rayon G41/G42/G40</vt:lpstr>
      <vt:lpstr>Exercice onSectionEnd et onClose</vt:lpstr>
      <vt:lpstr>Exercice onCyclePoint (cycles fixes)</vt:lpstr>
      <vt:lpstr>Exercice onCycleEnd (annulation des cycles fixes)</vt:lpstr>
      <vt:lpstr>Exercice ajout d’un 4ème axe</vt:lpstr>
      <vt:lpstr>Exercice ajout d’un 4ème axe</vt:lpstr>
      <vt:lpstr>Exercice sécurisation du post pro</vt:lpstr>
      <vt:lpstr>Exercices supplémentaires</vt:lpstr>
      <vt:lpstr>Pour aller plus loin…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WALLERAND XAVIER</dc:creator>
  <cp:lastModifiedBy>WALLERAND XAVIER</cp:lastModifiedBy>
  <cp:revision>240</cp:revision>
  <dcterms:created xsi:type="dcterms:W3CDTF">2023-08-21T08:42:52Z</dcterms:created>
  <dcterms:modified xsi:type="dcterms:W3CDTF">2023-09-17T15:14:54Z</dcterms:modified>
</cp:coreProperties>
</file>